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4" r:id="rId2"/>
  </p:sldMasterIdLst>
  <p:notesMasterIdLst>
    <p:notesMasterId r:id="rId39"/>
  </p:notesMasterIdLst>
  <p:sldIdLst>
    <p:sldId id="256" r:id="rId3"/>
    <p:sldId id="258" r:id="rId4"/>
    <p:sldId id="259" r:id="rId5"/>
    <p:sldId id="260" r:id="rId6"/>
    <p:sldId id="270" r:id="rId7"/>
    <p:sldId id="261" r:id="rId8"/>
    <p:sldId id="267" r:id="rId9"/>
    <p:sldId id="262" r:id="rId10"/>
    <p:sldId id="264" r:id="rId11"/>
    <p:sldId id="265" r:id="rId12"/>
    <p:sldId id="266" r:id="rId13"/>
    <p:sldId id="263" r:id="rId14"/>
    <p:sldId id="427" r:id="rId15"/>
    <p:sldId id="347" r:id="rId16"/>
    <p:sldId id="348" r:id="rId17"/>
    <p:sldId id="422" r:id="rId18"/>
    <p:sldId id="425" r:id="rId19"/>
    <p:sldId id="382" r:id="rId20"/>
    <p:sldId id="352" r:id="rId21"/>
    <p:sldId id="356" r:id="rId22"/>
    <p:sldId id="354" r:id="rId23"/>
    <p:sldId id="362" r:id="rId24"/>
    <p:sldId id="394" r:id="rId25"/>
    <p:sldId id="421" r:id="rId26"/>
    <p:sldId id="359" r:id="rId27"/>
    <p:sldId id="372" r:id="rId28"/>
    <p:sldId id="365" r:id="rId29"/>
    <p:sldId id="368" r:id="rId30"/>
    <p:sldId id="387" r:id="rId31"/>
    <p:sldId id="369" r:id="rId32"/>
    <p:sldId id="375" r:id="rId33"/>
    <p:sldId id="376" r:id="rId34"/>
    <p:sldId id="426" r:id="rId35"/>
    <p:sldId id="380" r:id="rId36"/>
    <p:sldId id="269" r:id="rId37"/>
    <p:sldId id="26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752EF-7068-44F5-80CC-B95DB79D2890}" type="datetimeFigureOut">
              <a:rPr lang="de-CH" smtClean="0"/>
              <a:t>10.08.2023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ABEE3-9F1B-4932-8AE8-37430D2F99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789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567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filRouge</a:t>
            </a:r>
            <a:r>
              <a:rPr lang="de-DE" dirty="0"/>
              <a:t> 5.1: Seiten 9-13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5734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filRouge</a:t>
            </a:r>
            <a:r>
              <a:rPr lang="de-DE" dirty="0"/>
              <a:t> 5.1: Seite 11-12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892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filRouge</a:t>
            </a:r>
            <a:r>
              <a:rPr lang="de-DE" dirty="0"/>
              <a:t> </a:t>
            </a:r>
            <a:r>
              <a:rPr lang="de-DE" sz="1200" dirty="0"/>
              <a:t>5.1: Seite 11-12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9913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filRouge</a:t>
            </a:r>
            <a:r>
              <a:rPr lang="de-DE" dirty="0"/>
              <a:t> </a:t>
            </a:r>
            <a:r>
              <a:rPr lang="de-DE" sz="1200" dirty="0"/>
              <a:t>5.1: Seite 11-12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1094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filRouge</a:t>
            </a:r>
            <a:r>
              <a:rPr lang="de-DE" dirty="0"/>
              <a:t> </a:t>
            </a:r>
            <a:r>
              <a:rPr lang="de-DE" sz="1200" dirty="0"/>
              <a:t>5.1: Seiten </a:t>
            </a:r>
            <a:r>
              <a:rPr lang="de-DE" sz="1200" dirty="0">
                <a:solidFill>
                  <a:srgbClr val="FF0000"/>
                </a:solidFill>
              </a:rPr>
              <a:t>66-67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497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filRouge</a:t>
            </a:r>
            <a:r>
              <a:rPr lang="de-DE" dirty="0"/>
              <a:t> 5: Übersicht</a:t>
            </a:r>
            <a:r>
              <a:rPr lang="de-DE" baseline="0" dirty="0"/>
              <a:t>splakat</a:t>
            </a:r>
            <a:endParaRPr lang="de-DE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480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4A8F78-D8CD-4C83-8B3B-4AC174F7E106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2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Ende jedes </a:t>
            </a:r>
            <a:r>
              <a:rPr lang="de-C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werden Übungen mit zusätzlichen Sprechanlässen und schriftlichen Trainingseinheiten zur Festigung integriert. Die neuen Elemente werden thematisch in die einzelnen Magazine eingebettet. Im </a:t>
            </a:r>
            <a:r>
              <a:rPr lang="de-C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wird anhand von Icons angekündigt, wenn hinten im Magazine weitere Angebote bestehen. Die zusätzlichen Inhalte sind in drei Rubriken geteilt: on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loin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</a:t>
            </a:r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bavarde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4A8F78-D8CD-4C83-8B3B-4AC174F7E106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56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Lehrplan</a:t>
            </a:r>
            <a:r>
              <a:rPr lang="de-DE" baseline="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Passepartout: Seite 9</a:t>
            </a:r>
            <a:endParaRPr lang="de-DE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533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filRouge</a:t>
            </a:r>
            <a:r>
              <a:rPr lang="de-DE" dirty="0"/>
              <a:t> 5.1: Seite 6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643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filRouge</a:t>
            </a:r>
            <a:r>
              <a:rPr lang="de-DE" dirty="0"/>
              <a:t> 5.1: Seiten 6-7, 11-12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292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635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filRouge</a:t>
            </a:r>
            <a:r>
              <a:rPr lang="de-DE" dirty="0"/>
              <a:t> </a:t>
            </a:r>
            <a:r>
              <a:rPr lang="de-DE" sz="1200" dirty="0"/>
              <a:t>5.1: Seiten</a:t>
            </a:r>
            <a:r>
              <a:rPr lang="de-DE" sz="1200" baseline="0" dirty="0"/>
              <a:t> 9-13, 29</a:t>
            </a:r>
            <a:endParaRPr lang="de-DE" sz="12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525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04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7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34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164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760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72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169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158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612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6000" y="974380"/>
            <a:ext cx="10560000" cy="5406949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754757" y="6509626"/>
            <a:ext cx="2621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5FDA483-CA36-4A01-9A7B-8DA27CB617CF}" type="slidenum">
              <a:rPr lang="de-CH" sz="900" smtClean="0"/>
              <a:t>‹Nr.›</a:t>
            </a:fld>
            <a:endParaRPr lang="de-CH" sz="90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815414" y="6510536"/>
            <a:ext cx="1824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D219D7C-DBA1-46E4-A79F-22EF4045F755}" type="datetime1">
              <a:rPr lang="de-CH" sz="900" smtClean="0"/>
              <a:t>10.08.2023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10252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816000" y="2520871"/>
            <a:ext cx="10657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600" b="1" dirty="0">
                <a:latin typeface="Arial" panose="020B0604020202020204" pitchFamily="34" charset="0"/>
                <a:cs typeface="Arial" panose="020B0604020202020204" pitchFamily="34" charset="0"/>
              </a:rPr>
              <a:t>Herzlichen Dank für die Aufmerksamkeit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6"/>
          <a:stretch/>
        </p:blipFill>
        <p:spPr>
          <a:xfrm>
            <a:off x="876353" y="3237215"/>
            <a:ext cx="8400000" cy="2063530"/>
          </a:xfrm>
          <a:prstGeom prst="rect">
            <a:avLst/>
          </a:prstGeom>
        </p:spPr>
      </p:pic>
      <p:grpSp>
        <p:nvGrpSpPr>
          <p:cNvPr id="10" name="Gruppieren 9"/>
          <p:cNvGrpSpPr/>
          <p:nvPr userDrawn="1"/>
        </p:nvGrpSpPr>
        <p:grpSpPr>
          <a:xfrm>
            <a:off x="25401" y="0"/>
            <a:ext cx="12144000" cy="1512000"/>
            <a:chOff x="19050" y="0"/>
            <a:chExt cx="9108000" cy="1512000"/>
          </a:xfrm>
        </p:grpSpPr>
        <p:sp useBgFill="1">
          <p:nvSpPr>
            <p:cNvPr id="12" name="Rechteck 11"/>
            <p:cNvSpPr/>
            <p:nvPr userDrawn="1"/>
          </p:nvSpPr>
          <p:spPr>
            <a:xfrm>
              <a:off x="19050" y="0"/>
              <a:ext cx="9108000" cy="1080000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/>
            </a:p>
          </p:txBody>
        </p:sp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600" y="496800"/>
              <a:ext cx="1827360" cy="101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40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58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9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91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3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29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7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39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05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5F1674-D247-408E-82DD-935A96F246FE}" type="datetimeFigureOut">
              <a:rPr lang="de-DE" smtClean="0"/>
              <a:t>10.08.2023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765004-1739-4022-B881-163D477A94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729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15413" y="401424"/>
            <a:ext cx="9120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15413" y="975602"/>
            <a:ext cx="10560000" cy="54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/>
              <a:t>Dritte </a:t>
            </a:r>
            <a:r>
              <a:rPr lang="de-CH" dirty="0"/>
              <a:t>Ebene</a:t>
            </a:r>
          </a:p>
        </p:txBody>
      </p:sp>
      <p:pic>
        <p:nvPicPr>
          <p:cNvPr id="7" name="Bild 6" descr="logo_klein_transparen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0734" y="274640"/>
            <a:ext cx="1481666" cy="619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14"/>
          <p:cNvCxnSpPr/>
          <p:nvPr userDrawn="1"/>
        </p:nvCxnSpPr>
        <p:spPr>
          <a:xfrm flipH="1">
            <a:off x="816000" y="846798"/>
            <a:ext cx="9120000" cy="0"/>
          </a:xfrm>
          <a:prstGeom prst="line">
            <a:avLst/>
          </a:prstGeom>
          <a:ln w="6350" cmpd="sng">
            <a:solidFill>
              <a:srgbClr val="0A48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200"/>
            <a:ext cx="52687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66700" indent="-2667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sz="22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"/>
        <a:defRPr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573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Frutiger LT 45 Light" panose="020B0403030504020204" pitchFamily="34" charset="0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1000feuilles.ch/online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igital.schulverlag.ch/Account/Register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ationalerzukunftstag.c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orname.nachname@lehrpersonen.sue.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sutzenstorf.com/" TargetMode="External"/><Relationship Id="rId4" Type="http://schemas.openxmlformats.org/officeDocument/2006/relationships/hyperlink" Target="http://www.msutzenstorf.c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7216098" cy="3616960"/>
          </a:xfrm>
        </p:spPr>
        <p:txBody>
          <a:bodyPr anchor="ctr">
            <a:normAutofit/>
          </a:bodyPr>
          <a:lstStyle/>
          <a:p>
            <a:pPr algn="l"/>
            <a:r>
              <a:rPr lang="de-DE" sz="6100" dirty="0"/>
              <a:t>Elternabend 15. 08 2023</a:t>
            </a:r>
            <a:br>
              <a:rPr lang="de-DE" sz="6100" dirty="0"/>
            </a:br>
            <a:r>
              <a:rPr lang="de-DE" sz="6100" dirty="0"/>
              <a:t>Klassen 5a und 5b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B38338-6623-44F0-95EE-46EBCDA2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74" y="4572001"/>
            <a:ext cx="7216098" cy="1311274"/>
          </a:xfrm>
        </p:spPr>
        <p:txBody>
          <a:bodyPr anchor="b">
            <a:normAutofit/>
          </a:bodyPr>
          <a:lstStyle/>
          <a:p>
            <a:pPr algn="l">
              <a:spcBef>
                <a:spcPts val="0"/>
              </a:spcBef>
            </a:pPr>
            <a:r>
              <a:rPr lang="de-DE" sz="2000">
                <a:solidFill>
                  <a:schemeClr val="tx1"/>
                </a:solidFill>
              </a:rPr>
              <a:t>Herzlich willkommen. </a:t>
            </a:r>
          </a:p>
          <a:p>
            <a:pPr algn="l">
              <a:spcBef>
                <a:spcPts val="0"/>
              </a:spcBef>
            </a:pPr>
            <a:r>
              <a:rPr lang="de-DE" sz="2000">
                <a:solidFill>
                  <a:schemeClr val="tx1"/>
                </a:solidFill>
              </a:rPr>
              <a:t>Freuen wir uns auf 2 gemeinsame Jahre. </a:t>
            </a:r>
          </a:p>
          <a:p>
            <a:pPr algn="l"/>
            <a:endParaRPr lang="de-DE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25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ÜBERBLICK 2 SCHULJAHRE</a:t>
            </a:r>
            <a:br>
              <a:rPr lang="de-DE" sz="6100" dirty="0"/>
            </a:br>
            <a:r>
              <a:rPr lang="de-DE" sz="6100" dirty="0"/>
              <a:t>5. KLASSE 2. SEMESTER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F311325-7DD0-49E5-81FB-9BC5E9AA0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52516"/>
              </p:ext>
            </p:extLst>
          </p:nvPr>
        </p:nvGraphicFramePr>
        <p:xfrm>
          <a:off x="913775" y="2152891"/>
          <a:ext cx="8589040" cy="3411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290">
                  <a:extLst>
                    <a:ext uri="{9D8B030D-6E8A-4147-A177-3AD203B41FA5}">
                      <a16:colId xmlns:a16="http://schemas.microsoft.com/office/drawing/2014/main" val="1895734505"/>
                    </a:ext>
                  </a:extLst>
                </a:gridCol>
                <a:gridCol w="6446750">
                  <a:extLst>
                    <a:ext uri="{9D8B030D-6E8A-4147-A177-3AD203B41FA5}">
                      <a16:colId xmlns:a16="http://schemas.microsoft.com/office/drawing/2014/main" val="556245972"/>
                    </a:ext>
                  </a:extLst>
                </a:gridCol>
              </a:tblGrid>
              <a:tr h="379075">
                <a:tc>
                  <a:txBody>
                    <a:bodyPr/>
                    <a:lstStyle/>
                    <a:p>
                      <a:pPr marL="228600"/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de-DE" sz="1200">
                          <a:effectLst/>
                        </a:rPr>
                        <a:t>2. SEMESTER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051151"/>
                  </a:ext>
                </a:extLst>
              </a:tr>
              <a:tr h="37907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SCHULBETRIEB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„TRAININGSLAGER“ NORMAL/ ERWEITERT FÜR ÜBERTRITT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173604"/>
                  </a:ext>
                </a:extLst>
              </a:tr>
              <a:tr h="1516300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SPEZIALANLÄSSE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07. – 11. FEBRUAR PROJEKTWOCHE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19./20. MÄRZ WERKAUSSTELLUNG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08. JUNI SPORTTAG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738690"/>
                  </a:ext>
                </a:extLst>
              </a:tr>
              <a:tr h="758150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EXKURSIONEN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08. FEBRUAR WINTERSPORTTAG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24. JUNI – 28. JULI LANDSCHULWOCHE IM VAL DE TRAVERS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397057"/>
                  </a:ext>
                </a:extLst>
              </a:tr>
              <a:tr h="37907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INFORMATIONEN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ZWISCHENBERICHT EINTEILUNG NORMAL / ERWEITERT ENDE JUNI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954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788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ÜBERBLICK 2 SCHULJAHRE</a:t>
            </a:r>
            <a:br>
              <a:rPr lang="de-DE" sz="6100" dirty="0"/>
            </a:br>
            <a:r>
              <a:rPr lang="de-DE" sz="6100" dirty="0"/>
              <a:t>6. KLASSE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24330EEE-46F4-4B00-B4CD-9B62CCD5F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67976"/>
              </p:ext>
            </p:extLst>
          </p:nvPr>
        </p:nvGraphicFramePr>
        <p:xfrm>
          <a:off x="913774" y="2319358"/>
          <a:ext cx="8253375" cy="3245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568">
                  <a:extLst>
                    <a:ext uri="{9D8B030D-6E8A-4147-A177-3AD203B41FA5}">
                      <a16:colId xmlns:a16="http://schemas.microsoft.com/office/drawing/2014/main" val="1813015429"/>
                    </a:ext>
                  </a:extLst>
                </a:gridCol>
                <a:gridCol w="6194807">
                  <a:extLst>
                    <a:ext uri="{9D8B030D-6E8A-4147-A177-3AD203B41FA5}">
                      <a16:colId xmlns:a16="http://schemas.microsoft.com/office/drawing/2014/main" val="2542777547"/>
                    </a:ext>
                  </a:extLst>
                </a:gridCol>
              </a:tblGrid>
              <a:tr h="360579">
                <a:tc>
                  <a:txBody>
                    <a:bodyPr/>
                    <a:lstStyle/>
                    <a:p>
                      <a:pPr marL="228600"/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de-DE" sz="1200">
                          <a:effectLst/>
                        </a:rPr>
                        <a:t>1. SEMESTER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591862"/>
                  </a:ext>
                </a:extLst>
              </a:tr>
              <a:tr h="360579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SCHULBETRIEB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ÜBERTRITTSSEMESTER 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785047"/>
                  </a:ext>
                </a:extLst>
              </a:tr>
              <a:tr h="360579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SPEZIALANLÄSSE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018298"/>
                  </a:ext>
                </a:extLst>
              </a:tr>
              <a:tr h="360579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EXKURSIONEN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105046"/>
                  </a:ext>
                </a:extLst>
              </a:tr>
              <a:tr h="721157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INFORMATIONEN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ZWISCHENBERICHT ÜBERTRITT 15. NOVEMBER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ELTERNGESPRÄCHE ENDE JANUAR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013867"/>
                  </a:ext>
                </a:extLst>
              </a:tr>
              <a:tr h="360579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35192"/>
                  </a:ext>
                </a:extLst>
              </a:tr>
              <a:tr h="360579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2. SEMESTER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658791"/>
                  </a:ext>
                </a:extLst>
              </a:tr>
              <a:tr h="360579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VORBEREITUNG OBERSTUFE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61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761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VORSTELLEN SCHULFÄCHER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B38338-6623-44F0-95EE-46EBCDA2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63" y="1797215"/>
            <a:ext cx="7216098" cy="4401566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3200" dirty="0">
                <a:solidFill>
                  <a:schemeClr val="tx1"/>
                </a:solidFill>
              </a:rPr>
              <a:t>Deutsch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3200" dirty="0">
                <a:solidFill>
                  <a:schemeClr val="tx1"/>
                </a:solidFill>
              </a:rPr>
              <a:t>Französisch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3200" dirty="0">
                <a:solidFill>
                  <a:schemeClr val="tx1"/>
                </a:solidFill>
              </a:rPr>
              <a:t>Mathematik</a:t>
            </a:r>
          </a:p>
        </p:txBody>
      </p:sp>
    </p:spTree>
    <p:extLst>
      <p:ext uri="{BB962C8B-B14F-4D97-AF65-F5344CB8AC3E}">
        <p14:creationId xmlns:p14="http://schemas.microsoft.com/office/powerpoint/2010/main" val="1170637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 err="1"/>
              <a:t>dEUTSCH</a:t>
            </a:r>
            <a:r>
              <a:rPr lang="de-DE" sz="6100" dirty="0"/>
              <a:t> (&amp; MI)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B38338-6623-44F0-95EE-46EBCDA2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63" y="1797215"/>
            <a:ext cx="7216098" cy="4401566"/>
          </a:xfrm>
        </p:spPr>
        <p:txBody>
          <a:bodyPr anchor="t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Augenmerk auf </a:t>
            </a:r>
            <a:r>
              <a:rPr lang="de-DE" sz="2000" dirty="0" err="1">
                <a:solidFill>
                  <a:schemeClr val="tx1"/>
                </a:solidFill>
              </a:rPr>
              <a:t>rechtschreibung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Allgemeine </a:t>
            </a:r>
            <a:r>
              <a:rPr lang="de-DE" sz="2000" dirty="0" err="1">
                <a:solidFill>
                  <a:schemeClr val="tx1"/>
                </a:solidFill>
              </a:rPr>
              <a:t>bewertungsanlässe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Einführung tastaturschreiben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Schülergeräte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dirty="0" err="1">
                <a:solidFill>
                  <a:schemeClr val="tx1"/>
                </a:solidFill>
              </a:rPr>
              <a:t>teams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75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81">
              <a:srgbClr val="FFFFBD"/>
            </a:gs>
            <a:gs pos="24000">
              <a:srgbClr val="FDD903"/>
            </a:gs>
            <a:gs pos="100000">
              <a:srgbClr val="FF603B"/>
            </a:gs>
            <a:gs pos="80000">
              <a:srgbClr val="F8761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65124" y="833424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br>
              <a:rPr lang="de-CH" sz="3600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de-CH" sz="4400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  <a:t>Mille feuilles 5</a:t>
            </a:r>
            <a:br>
              <a:rPr lang="de-CH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de-CH" sz="2800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  <a:t>Information für Eltern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23CBDF-CC19-4502-AFF5-FC99B8CD77D8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4" b="93176" l="3468" r="99113">
                        <a14:foregroundMark x1="26371" y1="35958" x2="42984" y2="35958"/>
                        <a14:foregroundMark x1="42984" y1="35958" x2="35565" y2="45538"/>
                        <a14:foregroundMark x1="35565" y1="45538" x2="27339" y2="41339"/>
                        <a14:foregroundMark x1="27339" y1="41339" x2="26210" y2="36745"/>
                        <a14:foregroundMark x1="51048" y1="16142" x2="57984" y2="8924"/>
                        <a14:foregroundMark x1="57984" y1="8924" x2="66048" y2="13780"/>
                        <a14:foregroundMark x1="66048" y1="13780" x2="57823" y2="17717"/>
                        <a14:foregroundMark x1="57823" y1="17717" x2="51290" y2="16142"/>
                        <a14:foregroundMark x1="12500" y1="31759" x2="3871" y2="31890"/>
                        <a14:foregroundMark x1="3871" y1="31890" x2="8387" y2="87008"/>
                        <a14:foregroundMark x1="8387" y1="87008" x2="17097" y2="87270"/>
                        <a14:foregroundMark x1="17097" y1="87270" x2="22339" y2="76772"/>
                        <a14:foregroundMark x1="22339" y1="76772" x2="24032" y2="63648"/>
                        <a14:foregroundMark x1="24032" y1="63648" x2="22903" y2="50525"/>
                        <a14:foregroundMark x1="22903" y1="50525" x2="18548" y2="37533"/>
                        <a14:foregroundMark x1="18548" y1="37533" x2="12581" y2="32415"/>
                        <a14:foregroundMark x1="7016" y1="32152" x2="3306" y2="44882"/>
                        <a14:foregroundMark x1="3306" y1="44882" x2="8387" y2="33990"/>
                        <a14:foregroundMark x1="8387" y1="33990" x2="7419" y2="32940"/>
                        <a14:foregroundMark x1="31935" y1="51575" x2="30161" y2="67192"/>
                        <a14:foregroundMark x1="30161" y1="67192" x2="33548" y2="79790"/>
                        <a14:foregroundMark x1="33548" y1="79790" x2="40081" y2="88976"/>
                        <a14:foregroundMark x1="40081" y1="88976" x2="48306" y2="83333"/>
                        <a14:foregroundMark x1="48306" y1="83333" x2="49435" y2="69160"/>
                        <a14:foregroundMark x1="49435" y1="69160" x2="45403" y2="56037"/>
                        <a14:foregroundMark x1="45403" y1="56037" x2="32581" y2="51050"/>
                        <a14:foregroundMark x1="47016" y1="72572" x2="38710" y2="76115"/>
                        <a14:foregroundMark x1="38710" y1="76115" x2="42661" y2="88583"/>
                        <a14:foregroundMark x1="42661" y1="88583" x2="50887" y2="90682"/>
                        <a14:foregroundMark x1="50887" y1="90682" x2="51774" y2="76640"/>
                        <a14:foregroundMark x1="51774" y1="76640" x2="47097" y2="72310"/>
                        <a14:foregroundMark x1="67661" y1="62992" x2="67903" y2="63780"/>
                        <a14:foregroundMark x1="66855" y1="66535" x2="66855" y2="66535"/>
                        <a14:foregroundMark x1="82419" y1="52231" x2="82419" y2="52231"/>
                        <a14:foregroundMark x1="86210" y1="45801" x2="86210" y2="45801"/>
                        <a14:foregroundMark x1="90484" y1="57743" x2="90484" y2="57743"/>
                        <a14:foregroundMark x1="3629" y1="34252" x2="3629" y2="34252"/>
                        <a14:foregroundMark x1="48629" y1="93307" x2="48629" y2="93307"/>
                        <a14:foregroundMark x1="82823" y1="60105" x2="82823" y2="60105"/>
                        <a14:foregroundMark x1="85242" y1="29396" x2="93387" y2="29134"/>
                        <a14:foregroundMark x1="93387" y1="29134" x2="95968" y2="43176"/>
                        <a14:foregroundMark x1="95968" y1="43176" x2="95968" y2="71785"/>
                        <a14:foregroundMark x1="95968" y1="71785" x2="87500" y2="64436"/>
                        <a14:foregroundMark x1="87500" y1="64436" x2="84758" y2="28478"/>
                        <a14:foregroundMark x1="85161" y1="32546" x2="77661" y2="38320"/>
                        <a14:foregroundMark x1="77661" y1="38320" x2="74274" y2="50525"/>
                        <a14:foregroundMark x1="74274" y1="50525" x2="82661" y2="53018"/>
                        <a14:foregroundMark x1="82661" y1="53018" x2="86290" y2="39764"/>
                        <a14:foregroundMark x1="86290" y1="39764" x2="84677" y2="33465"/>
                        <a14:foregroundMark x1="93226" y1="29528" x2="93226" y2="30446"/>
                        <a14:foregroundMark x1="75726" y1="69685" x2="75968" y2="83465"/>
                        <a14:foregroundMark x1="75968" y1="83465" x2="84355" y2="84514"/>
                        <a14:foregroundMark x1="84355" y1="84514" x2="79677" y2="73228"/>
                        <a14:foregroundMark x1="79677" y1="73228" x2="75968" y2="69685"/>
                        <a14:foregroundMark x1="92903" y1="28478" x2="97823" y2="39108"/>
                        <a14:foregroundMark x1="97823" y1="39108" x2="92742" y2="29921"/>
                        <a14:foregroundMark x1="77258" y1="36745" x2="82823" y2="26509"/>
                        <a14:foregroundMark x1="82823" y1="26509" x2="77097" y2="36220"/>
                        <a14:foregroundMark x1="77097" y1="36220" x2="76290" y2="36220"/>
                        <a14:foregroundMark x1="83065" y1="26509" x2="91290" y2="27559"/>
                        <a14:foregroundMark x1="91290" y1="27559" x2="82903" y2="27559"/>
                        <a14:foregroundMark x1="74435" y1="68241" x2="73468" y2="82021"/>
                        <a14:foregroundMark x1="73468" y1="82021" x2="90323" y2="86220"/>
                        <a14:foregroundMark x1="90323" y1="86220" x2="98548" y2="84252"/>
                        <a14:foregroundMark x1="98548" y1="84252" x2="92016" y2="75066"/>
                        <a14:foregroundMark x1="92016" y1="75066" x2="74758" y2="68766"/>
                        <a14:foregroundMark x1="85806" y1="26640" x2="94274" y2="27165"/>
                        <a14:foregroundMark x1="94274" y1="27165" x2="98629" y2="27034"/>
                        <a14:foregroundMark x1="97984" y1="26247" x2="97984" y2="26247"/>
                        <a14:foregroundMark x1="98871" y1="26509" x2="98871" y2="26509"/>
                        <a14:foregroundMark x1="98629" y1="77297" x2="98629" y2="77297"/>
                        <a14:foregroundMark x1="99113" y1="79134" x2="99113" y2="79134"/>
                        <a14:backgroundMark x1="71129" y1="73753" x2="71371" y2="70079"/>
                        <a14:backgroundMark x1="94839" y1="24016" x2="99677" y2="24016"/>
                        <a14:backgroundMark x1="99758" y1="28084" x2="99839" y2="38714"/>
                        <a14:backgroundMark x1="99677" y1="77297" x2="99677" y2="39239"/>
                        <a14:backgroundMark x1="99677" y1="79134" x2="99677" y2="77297"/>
                        <a14:backgroundMark x1="99677" y1="87664" x2="99677" y2="79134"/>
                        <a14:backgroundMark x1="71613" y1="67717" x2="71613" y2="67717"/>
                        <a14:backgroundMark x1="71694" y1="64829" x2="71694" y2="64829"/>
                        <a14:backgroundMark x1="72016" y1="63123" x2="72016" y2="63123"/>
                        <a14:backgroundMark x1="72339" y1="60630" x2="72339" y2="60630"/>
                        <a14:backgroundMark x1="72097" y1="58268" x2="72097" y2="58268"/>
                        <a14:backgroundMark x1="72097" y1="57743" x2="72097" y2="57743"/>
                      </a14:backgroundRemoval>
                    </a14:imgEffect>
                  </a14:imgLayer>
                </a14:imgProps>
              </a:ext>
            </a:extLst>
          </a:blip>
          <a:srcRect l="902" b="2601"/>
          <a:stretch/>
        </p:blipFill>
        <p:spPr>
          <a:xfrm>
            <a:off x="3215680" y="2902164"/>
            <a:ext cx="5760720" cy="3479165"/>
          </a:xfrm>
          <a:prstGeom prst="rect">
            <a:avLst/>
          </a:prstGeom>
          <a:noFill/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1F3D692-553F-44B7-8B73-90FE41DFA80D}"/>
              </a:ext>
            </a:extLst>
          </p:cNvPr>
          <p:cNvSpPr/>
          <p:nvPr/>
        </p:nvSpPr>
        <p:spPr>
          <a:xfrm>
            <a:off x="8328250" y="3522495"/>
            <a:ext cx="864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1400" b="1" dirty="0">
                <a:solidFill>
                  <a:srgbClr val="3C6AA3">
                    <a:lumMod val="60000"/>
                    <a:lumOff val="40000"/>
                  </a:srgbClr>
                </a:solidFill>
                <a:latin typeface="Arial" charset="0"/>
              </a:rPr>
              <a:t>digital</a:t>
            </a:r>
            <a:endParaRPr lang="de-CH" sz="1400" dirty="0">
              <a:solidFill>
                <a:srgbClr val="3C6AA3">
                  <a:lumMod val="60000"/>
                  <a:lumOff val="4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0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b="1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Inhalte</a:t>
            </a:r>
          </a:p>
          <a:p>
            <a:pPr marL="0" indent="0">
              <a:buNone/>
            </a:pPr>
            <a:r>
              <a:rPr lang="de-CH" sz="2800" b="1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de-CH" sz="2000" strike="sngStrike" dirty="0">
              <a:solidFill>
                <a:srgbClr val="FF0000"/>
              </a:solidFill>
            </a:endParaRPr>
          </a:p>
          <a:p>
            <a:r>
              <a:rPr lang="de-DE" sz="2000" dirty="0"/>
              <a:t>Neuigkeiten in der überarbeiteten Auflage 2019</a:t>
            </a:r>
          </a:p>
          <a:p>
            <a:r>
              <a:rPr lang="de-DE" sz="2000" dirty="0"/>
              <a:t>Materialien Mille </a:t>
            </a:r>
            <a:r>
              <a:rPr lang="de-DE" sz="2000" dirty="0" err="1"/>
              <a:t>feuilles</a:t>
            </a:r>
            <a:r>
              <a:rPr lang="de-DE" sz="2000" dirty="0"/>
              <a:t> </a:t>
            </a:r>
          </a:p>
          <a:p>
            <a:r>
              <a:rPr lang="de-DE" sz="2000" dirty="0"/>
              <a:t>Aufbau eines </a:t>
            </a:r>
            <a:r>
              <a:rPr lang="de-DE" sz="2000" i="1" dirty="0" err="1"/>
              <a:t>parcours</a:t>
            </a:r>
            <a:r>
              <a:rPr lang="de-DE" sz="2000" dirty="0"/>
              <a:t> (Lerneinheit)</a:t>
            </a:r>
          </a:p>
          <a:p>
            <a:r>
              <a:rPr lang="de-DE" sz="2000" dirty="0"/>
              <a:t>3 Kompetenzbereiche</a:t>
            </a:r>
            <a:endParaRPr lang="de-CH" sz="2000" dirty="0"/>
          </a:p>
          <a:p>
            <a:r>
              <a:rPr lang="de-CH" sz="2000" dirty="0"/>
              <a:t>Umgang mit Fehlern</a:t>
            </a:r>
          </a:p>
          <a:p>
            <a:r>
              <a:rPr lang="de-CH" sz="2000" dirty="0"/>
              <a:t>Als Eltern das Französischlernen unterstützen</a:t>
            </a:r>
          </a:p>
          <a:p>
            <a:r>
              <a:rPr lang="de-CH" sz="2000" dirty="0"/>
              <a:t>gehirngerechtes Lernen nach Birkenbihl (Ergänzung zu Lehrmittel)</a:t>
            </a:r>
            <a:endParaRPr lang="de-DE" sz="2000" dirty="0"/>
          </a:p>
          <a:p>
            <a:pPr marL="0" indent="0">
              <a:buNone/>
            </a:pPr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buNone/>
            </a:pPr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r">
              <a:buNone/>
            </a:pPr>
            <a:endParaRPr lang="de-DE" sz="1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CH" dirty="0"/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7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8493" y="980728"/>
            <a:ext cx="8851626" cy="5460686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de-CH" sz="2400" b="1" dirty="0"/>
          </a:p>
          <a:p>
            <a:pPr marL="0" indent="0">
              <a:buNone/>
            </a:pPr>
            <a:r>
              <a:rPr lang="de-CH" sz="2800" b="1" dirty="0"/>
              <a:t>Neu</a:t>
            </a:r>
          </a:p>
          <a:p>
            <a:pPr marL="323850" indent="-342900"/>
            <a:r>
              <a:rPr lang="de-CH" sz="2400" dirty="0"/>
              <a:t>mehr Sprechanlässe und Alltagswortschatz</a:t>
            </a:r>
          </a:p>
          <a:p>
            <a:pPr marL="323850" indent="-342900"/>
            <a:r>
              <a:rPr lang="de-CH" sz="2400" dirty="0"/>
              <a:t>mehr Übungen zum Vertiefen und Automatisieren (z.T. fakultativ oder zum Auswählen)</a:t>
            </a:r>
          </a:p>
          <a:p>
            <a:pPr marL="323850" indent="-342900"/>
            <a:r>
              <a:rPr lang="de-CH" sz="2400" dirty="0"/>
              <a:t>Reduktion des Stoffs (Lerneinheiten von 4 auf 3 reduziert, eine fakultative Lerneinheit)</a:t>
            </a:r>
          </a:p>
          <a:p>
            <a:pPr marL="323850" indent="-342900"/>
            <a:r>
              <a:rPr lang="de-CH" sz="2400" dirty="0"/>
              <a:t>strukturelle Verbesserungen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br>
              <a:rPr lang="de-CH" dirty="0"/>
            </a:br>
            <a:endParaRPr lang="de-CH" sz="180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49062" y="64307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defTabSz="9144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3E23440-2624-4AE1-B952-301660141219}" type="datetime1">
              <a:rPr lang="de-CH"/>
              <a:pPr>
                <a:defRPr/>
              </a:pPr>
              <a:t>10.08.2023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67200" y="644141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ctr" defTabSz="9144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Frutiger LT 45 Light" panose="020B0403030504020204" pitchFamily="34" charset="0"/>
                <a:ea typeface="ＭＳ Ｐゴシック" charset="0"/>
                <a:cs typeface="Frutiger LT 45 Light" panose="020B0403030504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Schulverlag plus 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96200" y="644141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defTabSz="9144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CC3C592-384E-49E1-B741-BE69D10B88E5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2304282-99FB-44F4-81F4-CA034DFE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937" y="399603"/>
            <a:ext cx="6989374" cy="432000"/>
          </a:xfrm>
        </p:spPr>
        <p:txBody>
          <a:bodyPr/>
          <a:lstStyle/>
          <a:p>
            <a:r>
              <a:rPr lang="de-CH" dirty="0"/>
              <a:t>Neuigkeiten in der überarbeiteten Auflage 2019</a:t>
            </a:r>
          </a:p>
        </p:txBody>
      </p:sp>
    </p:spTree>
    <p:extLst>
      <p:ext uri="{BB962C8B-B14F-4D97-AF65-F5344CB8AC3E}">
        <p14:creationId xmlns:p14="http://schemas.microsoft.com/office/powerpoint/2010/main" val="2689511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980728"/>
            <a:ext cx="8671098" cy="5460686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de-CH" b="1" dirty="0"/>
              <a:t>Neu: «1001 </a:t>
            </a:r>
            <a:r>
              <a:rPr lang="de-CH" b="1" dirty="0" err="1"/>
              <a:t>feuilles</a:t>
            </a:r>
            <a:r>
              <a:rPr lang="de-CH" b="1" dirty="0"/>
              <a:t>»: Reiches </a:t>
            </a:r>
            <a:r>
              <a:rPr lang="de-CH" b="1" u="sng" dirty="0"/>
              <a:t>fakultatives</a:t>
            </a:r>
            <a:r>
              <a:rPr lang="de-CH" b="1" dirty="0"/>
              <a:t> Übungsangebot</a:t>
            </a:r>
            <a:br>
              <a:rPr lang="de-CH" dirty="0"/>
            </a:br>
            <a:br>
              <a:rPr lang="de-CH" dirty="0"/>
            </a:br>
            <a:r>
              <a:rPr lang="de-CH" dirty="0"/>
              <a:t>3 neue Rubriken zur Individualisierung am Ende jeder Lerneinheit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49062" y="64307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defTabSz="9144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3E23440-2624-4AE1-B952-301660141219}" type="datetime1">
              <a:rPr lang="de-CH"/>
              <a:pPr>
                <a:defRPr/>
              </a:pPr>
              <a:t>10.08.2023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267200" y="644141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ctr" defTabSz="9144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Frutiger LT 45 Light" panose="020B0403030504020204" pitchFamily="34" charset="0"/>
                <a:ea typeface="ＭＳ Ｐゴシック" charset="0"/>
                <a:cs typeface="Frutiger LT 45 Light" panose="020B0403030504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Schulverlag plus 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96200" y="644141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defTabSz="9144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CC3C592-384E-49E1-B741-BE69D10B88E5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C96B9E-1B7D-4987-965C-7BF3D9150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8" y="2201685"/>
            <a:ext cx="4503723" cy="4154484"/>
          </a:xfrm>
          <a:prstGeom prst="rect">
            <a:avLst/>
          </a:prstGeom>
        </p:spPr>
      </p:pic>
      <p:sp>
        <p:nvSpPr>
          <p:cNvPr id="10" name="Titel 8">
            <a:extLst>
              <a:ext uri="{FF2B5EF4-FFF2-40B4-BE49-F238E27FC236}">
                <a16:creationId xmlns:a16="http://schemas.microsoft.com/office/drawing/2014/main" id="{AD3F551E-3D3A-42CC-AD3A-E252C344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937" y="399603"/>
            <a:ext cx="6989374" cy="432000"/>
          </a:xfrm>
        </p:spPr>
        <p:txBody>
          <a:bodyPr/>
          <a:lstStyle/>
          <a:p>
            <a:r>
              <a:rPr lang="de-CH" dirty="0"/>
              <a:t>Neuigkeiten in der überarbeiteten Auflage 2019</a:t>
            </a:r>
          </a:p>
        </p:txBody>
      </p:sp>
    </p:spTree>
    <p:extLst>
      <p:ext uri="{BB962C8B-B14F-4D97-AF65-F5344CB8AC3E}">
        <p14:creationId xmlns:p14="http://schemas.microsoft.com/office/powerpoint/2010/main" val="139318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Die verbindliche Grundlage für die 3. bis 9. Klasse </a:t>
            </a:r>
            <a:endParaRPr lang="de-CH" sz="1600" dirty="0">
              <a:solidFill>
                <a:srgbClr val="0807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5523" y="10494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080700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Der Lehrplan Passepartout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9717" y="2724797"/>
            <a:ext cx="4793481" cy="27262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1805524" y="1700809"/>
            <a:ext cx="2202245" cy="203132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9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Sprache, Sprachenlernen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kulturelle Gegebenheiten nachdenken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94419" y="4668238"/>
            <a:ext cx="2664296" cy="203132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80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Inhalte anhand der Zielsprache lernen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Zielsprache anhand neuer Inhalte lernen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80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824192" y="1788693"/>
            <a:ext cx="2340490" cy="175432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80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Transferpotenzial zwischen den Sprachen nutzen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</a:t>
            </a: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</a:t>
            </a: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80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04112" y="4708118"/>
            <a:ext cx="2772538" cy="203132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80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Sprachlich Handeln im Unterrichtsalltag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80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Kompetenzen aufbauen und anwenden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80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1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447507-AE2E-4C9A-9312-7C1452B5F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2" b="2601"/>
          <a:stretch/>
        </p:blipFill>
        <p:spPr>
          <a:xfrm>
            <a:off x="5591944" y="3789040"/>
            <a:ext cx="4768888" cy="28803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Materialien Mille feuilles </a:t>
            </a:r>
            <a:endParaRPr lang="de-CH" sz="1600" dirty="0">
              <a:solidFill>
                <a:srgbClr val="0807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EA20CF-884A-44D1-ACFB-F653AC570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7619">
            <a:off x="2039891" y="4662080"/>
            <a:ext cx="1319210" cy="185956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6000" y="974380"/>
            <a:ext cx="8554832" cy="5319905"/>
          </a:xfrm>
        </p:spPr>
        <p:txBody>
          <a:bodyPr/>
          <a:lstStyle/>
          <a:p>
            <a:pPr marL="0" indent="0">
              <a:buNone/>
            </a:pPr>
            <a:r>
              <a:rPr lang="de-CH" sz="2800" b="1" dirty="0">
                <a:ea typeface="ＭＳ Ｐゴシック" pitchFamily="-84" charset="-128"/>
                <a:cs typeface="ＭＳ Ｐゴシック" pitchFamily="-84" charset="-128"/>
              </a:rPr>
              <a:t>Übersicht Materialien Mille feuilles 5</a:t>
            </a:r>
            <a:endParaRPr lang="de-CH" sz="2800" b="1" strike="sngStrike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buNone/>
            </a:pPr>
            <a:br>
              <a:rPr lang="de-CH" sz="2800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de-CH" sz="2000" dirty="0">
                <a:ea typeface="ＭＳ Ｐゴシック" pitchFamily="-84" charset="-128"/>
                <a:cs typeface="ＭＳ Ｐゴシック" pitchFamily="-84" charset="-128"/>
              </a:rPr>
              <a:t>pro Schuljahr: </a:t>
            </a:r>
          </a:p>
          <a:p>
            <a:pPr>
              <a:lnSpc>
                <a:spcPct val="90000"/>
              </a:lnSpc>
            </a:pPr>
            <a:r>
              <a:rPr lang="de-CH" sz="2000" dirty="0">
                <a:ea typeface="ＭＳ Ｐゴシック" pitchFamily="-84" charset="-128"/>
                <a:cs typeface="ＭＳ Ｐゴシック" pitchFamily="-84" charset="-128"/>
              </a:rPr>
              <a:t>4 </a:t>
            </a:r>
            <a:r>
              <a:rPr lang="de-CH" sz="2000" i="1" dirty="0" err="1">
                <a:ea typeface="ＭＳ Ｐゴシック" pitchFamily="-84" charset="-128"/>
                <a:cs typeface="ＭＳ Ｐゴシック" pitchFamily="-84" charset="-128"/>
              </a:rPr>
              <a:t>magazines</a:t>
            </a:r>
            <a:r>
              <a:rPr lang="de-CH" sz="20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de-CH" sz="2000" dirty="0">
                <a:ea typeface="ＭＳ Ｐゴシック" pitchFamily="-84" charset="-128"/>
                <a:cs typeface="ＭＳ Ｐゴシック" pitchFamily="-84" charset="-128"/>
              </a:rPr>
              <a:t>(3 verbindlich, 1 fakultativ)</a:t>
            </a:r>
          </a:p>
          <a:p>
            <a:pPr>
              <a:lnSpc>
                <a:spcPct val="90000"/>
              </a:lnSpc>
            </a:pPr>
            <a:r>
              <a:rPr lang="de-CH" sz="2000" dirty="0">
                <a:ea typeface="ＭＳ Ｐゴシック" pitchFamily="-84" charset="-128"/>
                <a:cs typeface="ＭＳ Ｐゴシック" pitchFamily="-84" charset="-128"/>
              </a:rPr>
              <a:t>1 </a:t>
            </a:r>
            <a:r>
              <a:rPr lang="de-CH" sz="2000" i="1" dirty="0" err="1">
                <a:ea typeface="ＭＳ Ｐゴシック" pitchFamily="-84" charset="-128"/>
                <a:cs typeface="ＭＳ Ｐゴシック" pitchFamily="-84" charset="-128"/>
              </a:rPr>
              <a:t>revue</a:t>
            </a:r>
            <a:endParaRPr lang="de-CH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de-CH" sz="2000" dirty="0">
                <a:ea typeface="ＭＳ Ｐゴシック" pitchFamily="-84" charset="-128"/>
                <a:cs typeface="ＭＳ Ｐゴシック" pitchFamily="-84" charset="-128"/>
              </a:rPr>
              <a:t>4 Multimedia-</a:t>
            </a:r>
            <a:r>
              <a:rPr lang="de-CH" sz="2000" i="1" dirty="0" err="1">
                <a:ea typeface="ＭＳ Ｐゴシック" pitchFamily="-84" charset="-128"/>
                <a:cs typeface="ＭＳ Ｐゴシック" pitchFamily="-84" charset="-128"/>
              </a:rPr>
              <a:t>magazines</a:t>
            </a:r>
            <a:r>
              <a:rPr lang="de-CH" sz="2000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CH" sz="2000" dirty="0">
                <a:ea typeface="ＭＳ Ｐゴシック" pitchFamily="-84" charset="-128"/>
                <a:cs typeface="ＭＳ Ｐゴシック" pitchFamily="-84" charset="-128"/>
              </a:rPr>
              <a:t>1 </a:t>
            </a:r>
            <a:r>
              <a:rPr lang="de-CH" sz="2000" i="1" dirty="0">
                <a:ea typeface="ＭＳ Ｐゴシック" pitchFamily="-84" charset="-128"/>
                <a:cs typeface="ＭＳ Ｐゴシック" pitchFamily="-84" charset="-128"/>
              </a:rPr>
              <a:t>fichier</a:t>
            </a:r>
          </a:p>
          <a:p>
            <a:pPr>
              <a:lnSpc>
                <a:spcPct val="90000"/>
              </a:lnSpc>
            </a:pPr>
            <a:r>
              <a:rPr lang="de-CH" sz="2000" dirty="0">
                <a:ea typeface="ＭＳ Ｐゴシック" pitchFamily="-84" charset="-128"/>
                <a:cs typeface="ＭＳ Ｐゴシック" pitchFamily="-84" charset="-128"/>
              </a:rPr>
              <a:t>1 digitaler</a:t>
            </a:r>
            <a:r>
              <a:rPr lang="de-CH" sz="2000" i="1" dirty="0">
                <a:ea typeface="ＭＳ Ｐゴシック" pitchFamily="-84" charset="-128"/>
                <a:cs typeface="ＭＳ Ｐゴシック" pitchFamily="-84" charset="-128"/>
              </a:rPr>
              <a:t> fichier</a:t>
            </a:r>
            <a:br>
              <a:rPr lang="de-CH" sz="2000" dirty="0">
                <a:ea typeface="ＭＳ Ｐゴシック" pitchFamily="-84" charset="-128"/>
                <a:cs typeface="ＭＳ Ｐゴシック" pitchFamily="-84" charset="-128"/>
              </a:rPr>
            </a:br>
            <a:endParaRPr lang="de-CH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dirty="0"/>
          </a:p>
          <a:p>
            <a:pPr marL="0" indent="0">
              <a:buNone/>
            </a:pPr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CH" dirty="0"/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A2F6AD-0E8F-4799-BE14-683AD817D7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84"/>
          <a:stretch/>
        </p:blipFill>
        <p:spPr>
          <a:xfrm rot="21209006">
            <a:off x="3303913" y="5324488"/>
            <a:ext cx="1224136" cy="12091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D97A13F-C62D-4BE5-9B16-C79BE89225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4704">
            <a:off x="4268320" y="4634575"/>
            <a:ext cx="1082901" cy="19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Inhalt 1. Teil gemeinsam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B38338-6623-44F0-95EE-46EBCDA2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63" y="1797215"/>
            <a:ext cx="7216098" cy="4401566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 err="1">
                <a:solidFill>
                  <a:schemeClr val="tx1"/>
                </a:solidFill>
              </a:rPr>
              <a:t>SSa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Vorstellen Lehrkräfte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Kontakt mit Lehrkräften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Allgemeine regeln und </a:t>
            </a:r>
            <a:r>
              <a:rPr lang="de-DE" sz="2000" dirty="0" err="1">
                <a:solidFill>
                  <a:schemeClr val="tx1"/>
                </a:solidFill>
              </a:rPr>
              <a:t>abläufe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Informationen an </a:t>
            </a:r>
            <a:r>
              <a:rPr lang="de-DE" sz="2000" dirty="0" err="1">
                <a:solidFill>
                  <a:schemeClr val="tx1"/>
                </a:solidFill>
              </a:rPr>
              <a:t>eltern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WEBSEITE MSUTZENSTORF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Überblick 2 </a:t>
            </a:r>
            <a:r>
              <a:rPr lang="de-DE" sz="2000" dirty="0" err="1">
                <a:solidFill>
                  <a:schemeClr val="tx1"/>
                </a:solidFill>
              </a:rPr>
              <a:t>schuljahre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Vorstellen </a:t>
            </a:r>
            <a:r>
              <a:rPr lang="de-DE" sz="2000" dirty="0" err="1">
                <a:solidFill>
                  <a:schemeClr val="tx1"/>
                </a:solidFill>
              </a:rPr>
              <a:t>schulfächer</a:t>
            </a:r>
            <a:r>
              <a:rPr lang="de-DE" sz="2000" dirty="0">
                <a:solidFill>
                  <a:schemeClr val="tx1"/>
                </a:solidFill>
              </a:rPr>
              <a:t> deutsch, französisch, </a:t>
            </a:r>
            <a:r>
              <a:rPr lang="de-DE" sz="2000" dirty="0" err="1">
                <a:solidFill>
                  <a:schemeClr val="tx1"/>
                </a:solidFill>
              </a:rPr>
              <a:t>mathematik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 err="1">
                <a:solidFill>
                  <a:schemeClr val="tx1"/>
                </a:solidFill>
              </a:rPr>
              <a:t>Schul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ol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Zukunftstag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fragerunde</a:t>
            </a:r>
          </a:p>
          <a:p>
            <a:pPr algn="l"/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36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Materialien Mille feuilles </a:t>
            </a:r>
            <a:endParaRPr lang="de-CH" sz="1600" dirty="0">
              <a:solidFill>
                <a:srgbClr val="0807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7848" y="1607382"/>
            <a:ext cx="5184576" cy="453974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CH" sz="2000" b="1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  <a:t>Überblick über das Gelernte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Lerninhalte</a:t>
            </a:r>
            <a:endParaRPr lang="de-DE" sz="2000" strike="sngStrike" dirty="0"/>
          </a:p>
          <a:p>
            <a:pPr>
              <a:lnSpc>
                <a:spcPct val="90000"/>
              </a:lnSpc>
            </a:pPr>
            <a:r>
              <a:rPr lang="de-DE" sz="2000" dirty="0"/>
              <a:t>Klassenwortschatz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Redemittel „Nous </a:t>
            </a:r>
            <a:r>
              <a:rPr lang="de-DE" sz="2000" dirty="0" err="1"/>
              <a:t>parlons</a:t>
            </a:r>
            <a:r>
              <a:rPr lang="de-DE" sz="2000" dirty="0"/>
              <a:t> </a:t>
            </a:r>
            <a:r>
              <a:rPr lang="de-DE" sz="2000" dirty="0" err="1"/>
              <a:t>français</a:t>
            </a:r>
            <a:r>
              <a:rPr lang="de-DE" sz="2000" dirty="0"/>
              <a:t>!“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persönlicher Wortschatz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persönliche Grammatik</a:t>
            </a:r>
          </a:p>
          <a:p>
            <a:pPr marL="0" indent="0">
              <a:lnSpc>
                <a:spcPct val="90000"/>
              </a:lnSpc>
              <a:buNone/>
            </a:pPr>
            <a:endParaRPr lang="de-DE" sz="2000" dirty="0"/>
          </a:p>
          <a:p>
            <a:pPr marL="0" indent="0">
              <a:lnSpc>
                <a:spcPct val="90000"/>
              </a:lnSpc>
              <a:buNone/>
            </a:pPr>
            <a:r>
              <a:rPr lang="de-CH" sz="2000" b="1" dirty="0">
                <a:ea typeface="ＭＳ Ｐゴシック" pitchFamily="-84" charset="-128"/>
                <a:cs typeface="ＭＳ Ｐゴシック" pitchFamily="-84" charset="-128"/>
              </a:rPr>
              <a:t>Nachschlagewerk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Anweisungen</a:t>
            </a:r>
          </a:p>
          <a:p>
            <a:pPr marL="266700" lvl="1" indent="-266700">
              <a:lnSpc>
                <a:spcPct val="90000"/>
              </a:lnSpc>
              <a:buFont typeface="Wingdings" panose="05000000000000000000" pitchFamily="2" charset="2"/>
              <a:buChar char=""/>
            </a:pPr>
            <a:r>
              <a:rPr lang="de-DE" dirty="0"/>
              <a:t>Redemittel „Nous </a:t>
            </a:r>
            <a:r>
              <a:rPr lang="de-DE" dirty="0" err="1"/>
              <a:t>parlons</a:t>
            </a:r>
            <a:r>
              <a:rPr lang="de-DE" dirty="0"/>
              <a:t> </a:t>
            </a:r>
            <a:r>
              <a:rPr lang="de-DE" dirty="0" err="1"/>
              <a:t>français</a:t>
            </a:r>
            <a:r>
              <a:rPr lang="de-DE" dirty="0"/>
              <a:t>!“</a:t>
            </a:r>
          </a:p>
          <a:p>
            <a:pPr marL="266700" lvl="1" indent="-266700">
              <a:lnSpc>
                <a:spcPct val="90000"/>
              </a:lnSpc>
              <a:buFont typeface="Wingdings" panose="05000000000000000000" pitchFamily="2" charset="2"/>
              <a:buChar char=""/>
            </a:pPr>
            <a:r>
              <a:rPr lang="de-DE" dirty="0"/>
              <a:t>Klassenwortschatz der 3. und 4. Klasse</a:t>
            </a:r>
          </a:p>
          <a:p>
            <a:pPr marL="266700" lvl="1" indent="-266700">
              <a:lnSpc>
                <a:spcPct val="90000"/>
              </a:lnSpc>
              <a:buFont typeface="Wingdings" panose="05000000000000000000" pitchFamily="2" charset="2"/>
              <a:buChar char=""/>
            </a:pPr>
            <a:r>
              <a:rPr lang="de-DE" dirty="0"/>
              <a:t>Verben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Übersicht über Strategien</a:t>
            </a:r>
          </a:p>
          <a:p>
            <a:pPr>
              <a:lnSpc>
                <a:spcPct val="90000"/>
              </a:lnSpc>
            </a:pPr>
            <a:endParaRPr lang="de-CH" sz="2000" dirty="0">
              <a:solidFill>
                <a:srgbClr val="0807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CH" sz="2000" dirty="0">
              <a:solidFill>
                <a:srgbClr val="0807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CH" sz="2000" dirty="0">
              <a:solidFill>
                <a:srgbClr val="080700"/>
              </a:solidFill>
            </a:endParaRPr>
          </a:p>
          <a:p>
            <a:pPr>
              <a:lnSpc>
                <a:spcPct val="90000"/>
              </a:lnSpc>
            </a:pPr>
            <a:endParaRPr lang="de-DE" sz="2000" dirty="0">
              <a:solidFill>
                <a:srgbClr val="080700"/>
              </a:solidFill>
            </a:endParaRPr>
          </a:p>
          <a:p>
            <a:pPr>
              <a:lnSpc>
                <a:spcPct val="90000"/>
              </a:lnSpc>
            </a:pPr>
            <a:endParaRPr lang="de-CH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de-CH" sz="2000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</a:br>
            <a:endParaRPr lang="de-CH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dirty="0"/>
          </a:p>
          <a:p>
            <a:pPr marL="0" indent="0">
              <a:buNone/>
            </a:pPr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CH" dirty="0"/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5523" y="10494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161616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Die </a:t>
            </a:r>
            <a:r>
              <a:rPr lang="de-CH" sz="2800" b="1" i="1" dirty="0" err="1">
                <a:solidFill>
                  <a:srgbClr val="161616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revue</a:t>
            </a:r>
            <a:endParaRPr lang="de-CH" sz="2800" b="1" strike="sngStrike" dirty="0">
              <a:solidFill>
                <a:srgbClr val="161616"/>
              </a:solidFill>
              <a:latin typeface="Arial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364FAB-714D-407A-9333-4EE50B957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2237276"/>
            <a:ext cx="2326863" cy="327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4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Materialien Mille feuilles </a:t>
            </a:r>
            <a:endParaRPr lang="de-CH" sz="1600" dirty="0">
              <a:solidFill>
                <a:srgbClr val="0807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03913" y="1700808"/>
            <a:ext cx="4729349" cy="4448620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  <a:t>Digitale Inhalte</a:t>
            </a:r>
            <a:br>
              <a:rPr lang="de-CH" sz="2000" b="1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</a:br>
            <a:endParaRPr lang="de-CH" sz="2000" b="1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de-CH" sz="2000" dirty="0">
                <a:ea typeface="ＭＳ Ｐゴシック" pitchFamily="-84" charset="-128"/>
                <a:cs typeface="ＭＳ Ｐゴシック" pitchFamily="-84" charset="-128"/>
              </a:rPr>
              <a:t>Abbildung des gesamten </a:t>
            </a:r>
            <a:r>
              <a:rPr lang="de-CH" sz="2000" i="1" dirty="0">
                <a:ea typeface="ＭＳ Ｐゴシック" pitchFamily="-84" charset="-128"/>
                <a:cs typeface="ＭＳ Ｐゴシック" pitchFamily="-84" charset="-128"/>
              </a:rPr>
              <a:t>magazine</a:t>
            </a:r>
            <a:endParaRPr lang="de-CH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de-CH" sz="2000" dirty="0"/>
              <a:t>Audioaufnahmen</a:t>
            </a:r>
          </a:p>
          <a:p>
            <a:pPr>
              <a:lnSpc>
                <a:spcPct val="90000"/>
              </a:lnSpc>
            </a:pPr>
            <a:r>
              <a:rPr lang="de-CH" sz="2000" dirty="0"/>
              <a:t>Lernprogramme</a:t>
            </a:r>
            <a:endParaRPr lang="de-CH" sz="2000" strike="sngStrike" dirty="0"/>
          </a:p>
          <a:p>
            <a:pPr>
              <a:lnSpc>
                <a:spcPct val="90000"/>
              </a:lnSpc>
            </a:pPr>
            <a:r>
              <a:rPr lang="de-CH" sz="2000" dirty="0"/>
              <a:t>Filme</a:t>
            </a:r>
          </a:p>
          <a:p>
            <a:pPr>
              <a:lnSpc>
                <a:spcPct val="90000"/>
              </a:lnSpc>
            </a:pPr>
            <a:r>
              <a:rPr lang="de-CH" sz="2000" dirty="0"/>
              <a:t>Chansons</a:t>
            </a:r>
          </a:p>
          <a:p>
            <a:pPr>
              <a:lnSpc>
                <a:spcPct val="90000"/>
              </a:lnSpc>
            </a:pPr>
            <a:r>
              <a:rPr lang="de-CH" sz="2000" dirty="0"/>
              <a:t>Verse</a:t>
            </a:r>
          </a:p>
          <a:p>
            <a:pPr>
              <a:lnSpc>
                <a:spcPct val="90000"/>
              </a:lnSpc>
            </a:pPr>
            <a:endParaRPr lang="de-CH" sz="2000" dirty="0">
              <a:solidFill>
                <a:srgbClr val="080700"/>
              </a:solidFill>
            </a:endParaRPr>
          </a:p>
          <a:p>
            <a:pPr marL="0" indent="0">
              <a:buNone/>
            </a:pPr>
            <a:endParaRPr lang="de-CH" sz="1800" b="1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de-CH" sz="1800" dirty="0">
              <a:solidFill>
                <a:srgbClr val="080700"/>
              </a:solidFill>
            </a:endParaRPr>
          </a:p>
          <a:p>
            <a:endParaRPr lang="de-DE" sz="18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18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18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18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18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CH" sz="1800" dirty="0"/>
          </a:p>
          <a:p>
            <a:endParaRPr lang="de-CH" sz="1800" dirty="0"/>
          </a:p>
          <a:p>
            <a:endParaRPr lang="de-CH" sz="1800" dirty="0"/>
          </a:p>
          <a:p>
            <a:endParaRPr lang="de-CH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1805523" y="10494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161616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Das Multimedia-</a:t>
            </a:r>
            <a:r>
              <a:rPr lang="de-CH" sz="2800" b="1" i="1" dirty="0">
                <a:solidFill>
                  <a:srgbClr val="161616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magazine</a:t>
            </a:r>
            <a:endParaRPr lang="de-CH" sz="2800" b="1" strike="sngStrike" dirty="0">
              <a:solidFill>
                <a:srgbClr val="161616"/>
              </a:solidFill>
              <a:latin typeface="Arial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1AEA4F-D9A5-471C-97D6-902419A3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1780031"/>
            <a:ext cx="2922325" cy="45425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B60391B-026C-4FBE-9E24-6B0E6BCC9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179" y="3272916"/>
            <a:ext cx="2097123" cy="310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D74F103-11AA-4AB2-B31D-9792DA227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616" y="4601341"/>
            <a:ext cx="2757815" cy="2005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3114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Materialien Mille feuilles</a:t>
            </a:r>
            <a:endParaRPr lang="de-CH" sz="1600" dirty="0">
              <a:solidFill>
                <a:srgbClr val="0807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5523" y="1788692"/>
            <a:ext cx="4824096" cy="4448620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  <a:t>Browser-Version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2000" dirty="0"/>
              <a:t>Mit dem Link </a:t>
            </a:r>
            <a:r>
              <a:rPr lang="de-CH" sz="2000" dirty="0">
                <a:hlinkClick r:id="rId2"/>
              </a:rPr>
              <a:t>www.1000feuilles.ch/online</a:t>
            </a:r>
            <a:r>
              <a:rPr lang="de-CH" sz="2000" dirty="0"/>
              <a:t>  können Sie direkt auf die Browser Version zugreifen. Hierfür wird eine dauerhafte Internetverbindung benötigt.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lnSpc>
                <a:spcPct val="90000"/>
              </a:lnSpc>
              <a:buNone/>
            </a:pPr>
            <a:endParaRPr lang="de-CH" sz="2000" dirty="0">
              <a:solidFill>
                <a:srgbClr val="0807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CH" sz="2000" dirty="0">
              <a:solidFill>
                <a:srgbClr val="080700"/>
              </a:solidFill>
            </a:endParaRPr>
          </a:p>
          <a:p>
            <a:pPr>
              <a:lnSpc>
                <a:spcPct val="90000"/>
              </a:lnSpc>
            </a:pPr>
            <a:endParaRPr lang="de-DE" sz="2000" dirty="0">
              <a:solidFill>
                <a:srgbClr val="080700"/>
              </a:solidFill>
            </a:endParaRPr>
          </a:p>
          <a:p>
            <a:pPr>
              <a:lnSpc>
                <a:spcPct val="90000"/>
              </a:lnSpc>
            </a:pPr>
            <a:endParaRPr lang="de-CH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de-CH" sz="2000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</a:br>
            <a:endParaRPr lang="de-CH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dirty="0"/>
          </a:p>
          <a:p>
            <a:pPr marL="0" indent="0">
              <a:buNone/>
            </a:pPr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CH" dirty="0"/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5523" y="10494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161616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Digitale </a:t>
            </a:r>
            <a:r>
              <a:rPr lang="de-CH" sz="2800" b="1" i="1" dirty="0" err="1">
                <a:solidFill>
                  <a:srgbClr val="161616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magazine</a:t>
            </a:r>
            <a:endParaRPr lang="de-CH" sz="2800" b="1" strike="sngStrike" dirty="0">
              <a:solidFill>
                <a:srgbClr val="161616"/>
              </a:solidFill>
              <a:latin typeface="Arial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9FC9F4-B7FA-4ED8-854B-1A7B18C4E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38" y="1988841"/>
            <a:ext cx="3756858" cy="2818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736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Materialien Mille feuilles</a:t>
            </a:r>
            <a:endParaRPr lang="de-CH" sz="1600" dirty="0">
              <a:solidFill>
                <a:srgbClr val="0807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5523" y="1556792"/>
            <a:ext cx="4140000" cy="4592636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  <a:t>App für iOS oder Android</a:t>
            </a: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/>
              <a:t>Für «Mille </a:t>
            </a:r>
            <a:r>
              <a:rPr lang="de-CH" sz="2000" dirty="0" err="1"/>
              <a:t>feuilles</a:t>
            </a:r>
            <a:r>
              <a:rPr lang="de-CH" sz="2000" dirty="0"/>
              <a:t>» gibt es eine App im Apple App Store und im Google Play Store. Für die Apps ist ein Account notwendig, welcher unter </a:t>
            </a:r>
            <a:r>
              <a:rPr lang="de-CH" sz="2000" dirty="0">
                <a:hlinkClick r:id="rId2"/>
              </a:rPr>
              <a:t>https://digital.schulverlag.ch/Account/Register</a:t>
            </a:r>
            <a:r>
              <a:rPr lang="de-CH" sz="2000" dirty="0"/>
              <a:t> erstellt werden kann.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de-DE" sz="2000" dirty="0">
                <a:solidFill>
                  <a:srgbClr val="080700"/>
                </a:solidFill>
              </a:rPr>
            </a:br>
            <a:r>
              <a:rPr lang="de-CH" sz="2000" dirty="0">
                <a:sym typeface="Wingdings" panose="05000000000000000000" pitchFamily="2" charset="2"/>
              </a:rPr>
              <a:t>Die Inhalte können </a:t>
            </a:r>
            <a:r>
              <a:rPr lang="de-CH" sz="2000" dirty="0"/>
              <a:t>mit der Nutzungslizenz freigeschaltet werden. Die Nutzungslizenz wird in jeder Schülermappe mitgeliefert.</a:t>
            </a:r>
            <a:endParaRPr lang="de-DE" sz="2000" dirty="0">
              <a:solidFill>
                <a:srgbClr val="080700"/>
              </a:solidFill>
            </a:endParaRPr>
          </a:p>
          <a:p>
            <a:pPr>
              <a:lnSpc>
                <a:spcPct val="90000"/>
              </a:lnSpc>
            </a:pPr>
            <a:endParaRPr lang="de-CH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de-CH" sz="2000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</a:br>
            <a:endParaRPr lang="de-CH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800" dirty="0"/>
          </a:p>
          <a:p>
            <a:pPr marL="0" indent="0">
              <a:buNone/>
            </a:pPr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CH" dirty="0"/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5523" y="10494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161616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Digitale </a:t>
            </a:r>
            <a:r>
              <a:rPr lang="de-CH" sz="2800" b="1" i="1" dirty="0" err="1">
                <a:solidFill>
                  <a:srgbClr val="161616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magazine</a:t>
            </a:r>
            <a:endParaRPr lang="de-CH" sz="2800" b="1" strike="sngStrike" dirty="0">
              <a:solidFill>
                <a:srgbClr val="161616"/>
              </a:solidFill>
              <a:latin typeface="Arial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023992" y="5454609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000" dirty="0">
                <a:solidFill>
                  <a:srgbClr val="161616"/>
                </a:solidFill>
                <a:latin typeface="Arial" charset="0"/>
              </a:rPr>
              <a:t>Weitere Informationen finden Sie unter www.1000feuilles.ch/multimedia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FD0534-55D3-4599-AA1B-88F177FC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043" y="1196753"/>
            <a:ext cx="4140000" cy="39419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1119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9D4EA-46DE-47C5-90C8-E616F8B9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Digitales Produkteportfolio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A37C0B-6797-4805-AE23-43C4F04A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44141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ctr" defTabSz="9144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Frutiger LT 45 Light" panose="020B0403030504020204" pitchFamily="34" charset="0"/>
                <a:ea typeface="ＭＳ Ｐゴシック" charset="0"/>
                <a:cs typeface="Frutiger LT 45 Light" panose="020B0403030504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Schulverlag plus AG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1C37387-8F53-421E-8D5B-B5C2E5C8A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2219579"/>
            <a:ext cx="4320040" cy="3237120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Ab Schuljahr 2019/2020 wird mit den Schülerlizenzen ab «Mille </a:t>
            </a:r>
            <a:r>
              <a:rPr lang="de-CH" sz="2000" dirty="0" err="1"/>
              <a:t>feuilles</a:t>
            </a:r>
            <a:r>
              <a:rPr lang="de-CH" sz="2000" dirty="0"/>
              <a:t> 5» automatisch die Schülergrammatik «mini-</a:t>
            </a:r>
            <a:r>
              <a:rPr lang="de-CH" sz="2000" dirty="0" err="1"/>
              <a:t>grammaire</a:t>
            </a:r>
            <a:r>
              <a:rPr lang="de-CH" sz="2000" dirty="0"/>
              <a:t>» freigeschaltet.</a:t>
            </a:r>
            <a:br>
              <a:rPr lang="de-CH" sz="2000" dirty="0"/>
            </a:br>
            <a:endParaRPr lang="de-CH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1851925-20F8-4E77-869B-F47CA0986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7" y="2276872"/>
            <a:ext cx="2492435" cy="331236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0DBA32C-6161-4B54-8D56-77215D148960}"/>
              </a:ext>
            </a:extLst>
          </p:cNvPr>
          <p:cNvSpPr txBox="1"/>
          <p:nvPr/>
        </p:nvSpPr>
        <p:spPr>
          <a:xfrm>
            <a:off x="1805523" y="1049449"/>
            <a:ext cx="74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161616"/>
                </a:solidFill>
                <a:latin typeface="Arial" charset="0"/>
              </a:rPr>
              <a:t>«mini-</a:t>
            </a:r>
            <a:r>
              <a:rPr lang="de-CH" sz="2800" b="1" dirty="0" err="1">
                <a:solidFill>
                  <a:srgbClr val="161616"/>
                </a:solidFill>
                <a:latin typeface="Arial" charset="0"/>
              </a:rPr>
              <a:t>grammaire</a:t>
            </a:r>
            <a:r>
              <a:rPr lang="de-CH" sz="2800" b="1" dirty="0">
                <a:solidFill>
                  <a:srgbClr val="161616"/>
                </a:solidFill>
                <a:latin typeface="Arial" charset="0"/>
              </a:rPr>
              <a:t>» </a:t>
            </a:r>
            <a:br>
              <a:rPr lang="de-CH" sz="2800" b="1" dirty="0">
                <a:solidFill>
                  <a:srgbClr val="161616"/>
                </a:solidFill>
                <a:latin typeface="Arial" charset="0"/>
              </a:rPr>
            </a:br>
            <a:r>
              <a:rPr lang="de-CH" sz="2800" b="1" dirty="0">
                <a:solidFill>
                  <a:srgbClr val="161616"/>
                </a:solidFill>
                <a:latin typeface="Arial" charset="0"/>
              </a:rPr>
              <a:t>gibt es digital kostenlos dazu</a:t>
            </a:r>
            <a:endParaRPr lang="de-CH" sz="2800" b="1" dirty="0">
              <a:solidFill>
                <a:srgbClr val="080700"/>
              </a:solidFill>
              <a:latin typeface="Arial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954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Materialien Mille feuilles</a:t>
            </a:r>
            <a:endParaRPr lang="de-CH" sz="1600" dirty="0">
              <a:solidFill>
                <a:srgbClr val="0807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5523" y="10494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161616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Multimedia-</a:t>
            </a:r>
            <a:r>
              <a:rPr lang="de-CH" sz="2800" b="1" i="1" dirty="0">
                <a:solidFill>
                  <a:srgbClr val="161616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magazine</a:t>
            </a:r>
            <a:endParaRPr lang="de-CH" sz="2800" b="1" strike="sngStrike" dirty="0">
              <a:solidFill>
                <a:srgbClr val="161616"/>
              </a:solidFill>
              <a:latin typeface="Arial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824668" y="2708920"/>
            <a:ext cx="8519804" cy="1938992"/>
          </a:xfrm>
          <a:prstGeom prst="rect">
            <a:avLst/>
          </a:prstGeom>
          <a:solidFill>
            <a:srgbClr val="284E55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CH" sz="2000" dirty="0">
              <a:solidFill>
                <a:srgbClr val="FFFFFF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000" dirty="0">
                <a:solidFill>
                  <a:srgbClr val="FFFFFF"/>
                </a:solidFill>
                <a:latin typeface="Arial" charset="0"/>
              </a:rPr>
              <a:t>Ermutigen Sie Ihr Kind, die digitalen Materialien zu verwenden.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CH" sz="2000" dirty="0">
              <a:solidFill>
                <a:srgbClr val="FFFFFF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000" dirty="0">
                <a:solidFill>
                  <a:srgbClr val="FFFFFF"/>
                </a:solidFill>
                <a:latin typeface="Arial" charset="0"/>
              </a:rPr>
              <a:t>Gewähren Sie ihm, wenn möglich, Zugang zu einem Computer oder Tablet.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CH" sz="2000" dirty="0">
              <a:solidFill>
                <a:srgbClr val="FFE70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56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3 Kompetenzbereiche</a:t>
            </a:r>
            <a:endParaRPr lang="de-CH" sz="1600" i="1" dirty="0">
              <a:solidFill>
                <a:srgbClr val="0807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5523" y="10494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080700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Ziele</a:t>
            </a:r>
          </a:p>
        </p:txBody>
      </p:sp>
      <p:sp>
        <p:nvSpPr>
          <p:cNvPr id="11" name="Pfeil nach rechts 10"/>
          <p:cNvSpPr/>
          <p:nvPr/>
        </p:nvSpPr>
        <p:spPr>
          <a:xfrm>
            <a:off x="2204379" y="2132856"/>
            <a:ext cx="3276600" cy="1447800"/>
          </a:xfrm>
          <a:prstGeom prst="rightArrow">
            <a:avLst/>
          </a:prstGeom>
          <a:solidFill>
            <a:srgbClr val="BBDC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Französisch hören, lesen, sprechen, schreiben 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2207568" y="3789040"/>
            <a:ext cx="3276600" cy="1447800"/>
          </a:xfrm>
          <a:prstGeom prst="rightArrow">
            <a:avLst/>
          </a:prstGeom>
          <a:solidFill>
            <a:srgbClr val="3FA6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Bewusstheit für Sprachen und Kulturen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2185534" y="5301208"/>
            <a:ext cx="3276600" cy="1382592"/>
          </a:xfrm>
          <a:prstGeom prst="rightArrow">
            <a:avLst/>
          </a:prstGeom>
          <a:solidFill>
            <a:srgbClr val="F3C5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Lernstrategien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C7211F-9C3F-46B4-97F6-9B460FD8A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69" r="10120"/>
          <a:stretch/>
        </p:blipFill>
        <p:spPr>
          <a:xfrm>
            <a:off x="5643538" y="980729"/>
            <a:ext cx="4742940" cy="5503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8617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B876CA-51D8-4F86-82D1-A6AC94A41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523" y="980728"/>
            <a:ext cx="7682362" cy="54047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Aufbau eines </a:t>
            </a:r>
            <a:r>
              <a:rPr lang="de-CH" sz="1600" i="1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parcours</a:t>
            </a:r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 (Lerneinheit)</a:t>
            </a:r>
            <a:endParaRPr lang="de-CH" sz="1600" dirty="0">
              <a:solidFill>
                <a:srgbClr val="080700"/>
              </a:solidFill>
            </a:endParaRPr>
          </a:p>
        </p:txBody>
      </p:sp>
      <p:sp>
        <p:nvSpPr>
          <p:cNvPr id="14" name="Pfeil nach links 13"/>
          <p:cNvSpPr/>
          <p:nvPr/>
        </p:nvSpPr>
        <p:spPr>
          <a:xfrm rot="899509">
            <a:off x="3457905" y="2695196"/>
            <a:ext cx="1684397" cy="914400"/>
          </a:xfrm>
          <a:prstGeom prst="lef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i="1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</a:p>
        </p:txBody>
      </p:sp>
      <p:sp>
        <p:nvSpPr>
          <p:cNvPr id="15" name="Pfeil nach rechts 14"/>
          <p:cNvSpPr/>
          <p:nvPr/>
        </p:nvSpPr>
        <p:spPr>
          <a:xfrm rot="3663905">
            <a:off x="1301373" y="3656859"/>
            <a:ext cx="1764913" cy="990600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6" name="Pfeil nach rechts 15"/>
          <p:cNvSpPr/>
          <p:nvPr/>
        </p:nvSpPr>
        <p:spPr>
          <a:xfrm rot="19580460">
            <a:off x="6398493" y="1467909"/>
            <a:ext cx="1553411" cy="1041730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i="1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tâche</a:t>
            </a:r>
          </a:p>
        </p:txBody>
      </p:sp>
    </p:spTree>
    <p:extLst>
      <p:ext uri="{BB962C8B-B14F-4D97-AF65-F5344CB8AC3E}">
        <p14:creationId xmlns:p14="http://schemas.microsoft.com/office/powerpoint/2010/main" val="231873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Aufbau eines </a:t>
            </a:r>
            <a:r>
              <a:rPr lang="de-CH" sz="1600" i="1" kern="0" dirty="0" err="1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parcours</a:t>
            </a:r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 (Lerneinheit)</a:t>
            </a:r>
            <a:endParaRPr lang="de-CH" sz="1600" i="1" dirty="0">
              <a:solidFill>
                <a:srgbClr val="0807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3792" y="2094876"/>
            <a:ext cx="5328592" cy="2846293"/>
          </a:xfrm>
        </p:spPr>
        <p:txBody>
          <a:bodyPr/>
          <a:lstStyle/>
          <a:p>
            <a:pPr marL="0" indent="0">
              <a:buNone/>
            </a:pPr>
            <a:r>
              <a:rPr lang="de-CH" sz="2000" b="1" dirty="0">
                <a:solidFill>
                  <a:srgbClr val="080700"/>
                </a:solidFill>
                <a:ea typeface="ＭＳ Ｐゴシック" pitchFamily="-84" charset="-128"/>
              </a:rPr>
              <a:t>Die </a:t>
            </a:r>
            <a:r>
              <a:rPr lang="de-CH" sz="2000" b="1" i="1" dirty="0">
                <a:solidFill>
                  <a:srgbClr val="080700"/>
                </a:solidFill>
                <a:ea typeface="ＭＳ Ｐゴシック" pitchFamily="-84" charset="-128"/>
              </a:rPr>
              <a:t>tâche</a:t>
            </a:r>
            <a:r>
              <a:rPr lang="de-CH" sz="2000" b="1" dirty="0">
                <a:solidFill>
                  <a:srgbClr val="080700"/>
                </a:solidFill>
                <a:ea typeface="ＭＳ Ｐゴシック" pitchFamily="-84" charset="-128"/>
              </a:rPr>
              <a:t>…</a:t>
            </a:r>
            <a:br>
              <a:rPr lang="de-CH" sz="2000" b="1" dirty="0">
                <a:solidFill>
                  <a:srgbClr val="080700"/>
                </a:solidFill>
                <a:ea typeface="ＭＳ Ｐゴシック" pitchFamily="-84" charset="-128"/>
              </a:rPr>
            </a:br>
            <a:endParaRPr lang="de-CH" sz="2000" b="1" dirty="0">
              <a:solidFill>
                <a:srgbClr val="080700"/>
              </a:solidFill>
              <a:ea typeface="ＭＳ Ｐゴシック" pitchFamily="-84" charset="-128"/>
            </a:endParaRPr>
          </a:p>
          <a:p>
            <a:r>
              <a:rPr lang="de-CH" sz="2000" dirty="0">
                <a:solidFill>
                  <a:srgbClr val="080700"/>
                </a:solidFill>
                <a:ea typeface="ＭＳ Ｐゴシック" pitchFamily="-111" charset="-128"/>
                <a:cs typeface="ＭＳ Ｐゴシック" pitchFamily="-111" charset="-128"/>
              </a:rPr>
              <a:t>ist eine anspruchsvolle Aufgabe</a:t>
            </a:r>
          </a:p>
          <a:p>
            <a:r>
              <a:rPr lang="de-CH" sz="2000" dirty="0">
                <a:solidFill>
                  <a:srgbClr val="080700"/>
                </a:solidFill>
                <a:ea typeface="ＭＳ Ｐゴシック" pitchFamily="-111" charset="-128"/>
                <a:cs typeface="ＭＳ Ｐゴシック" pitchFamily="-111" charset="-128"/>
              </a:rPr>
              <a:t>verlangt das Anwenden des Gelernten</a:t>
            </a:r>
          </a:p>
          <a:p>
            <a:r>
              <a:rPr lang="de-CH" sz="2000" dirty="0">
                <a:solidFill>
                  <a:srgbClr val="080700"/>
                </a:solidFill>
                <a:ea typeface="ＭＳ Ｐゴシック" pitchFamily="-111" charset="-128"/>
                <a:cs typeface="ＭＳ Ｐゴシック" pitchFamily="-111" charset="-128"/>
              </a:rPr>
              <a:t>verlangt den Einsatz von sprachlichen Handlungskompetenzen und Strategien (nicht nur von sprachlichen Kenntnissen)</a:t>
            </a:r>
          </a:p>
          <a:p>
            <a:pPr marL="0" indent="0">
              <a:buNone/>
            </a:pPr>
            <a:endParaRPr lang="de-DE" sz="2000" dirty="0">
              <a:solidFill>
                <a:srgbClr val="08070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80700"/>
              </a:solidFill>
            </a:endParaRPr>
          </a:p>
          <a:p>
            <a:pPr>
              <a:lnSpc>
                <a:spcPct val="90000"/>
              </a:lnSpc>
            </a:pPr>
            <a:endParaRPr lang="de-DE" sz="2000" dirty="0">
              <a:solidFill>
                <a:srgbClr val="0807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CH" sz="2000" dirty="0">
              <a:solidFill>
                <a:srgbClr val="0807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CH" sz="2000" dirty="0">
              <a:solidFill>
                <a:srgbClr val="0807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de-CH" sz="2000" dirty="0">
              <a:solidFill>
                <a:srgbClr val="080700"/>
              </a:solidFill>
            </a:endParaRPr>
          </a:p>
          <a:p>
            <a:pPr>
              <a:lnSpc>
                <a:spcPct val="90000"/>
              </a:lnSpc>
            </a:pPr>
            <a:endParaRPr lang="de-DE" sz="2000" dirty="0">
              <a:solidFill>
                <a:srgbClr val="080700"/>
              </a:solidFill>
            </a:endParaRPr>
          </a:p>
          <a:p>
            <a:pPr>
              <a:lnSpc>
                <a:spcPct val="90000"/>
              </a:lnSpc>
            </a:pPr>
            <a:endParaRPr lang="de-CH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de-CH" sz="2000" dirty="0">
                <a:solidFill>
                  <a:srgbClr val="080700"/>
                </a:solidFill>
                <a:ea typeface="ＭＳ Ｐゴシック" pitchFamily="-84" charset="-128"/>
                <a:cs typeface="ＭＳ Ｐゴシック" pitchFamily="-84" charset="-128"/>
              </a:rPr>
            </a:br>
            <a:endParaRPr lang="de-CH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buNone/>
            </a:pPr>
            <a:endParaRPr lang="de-CH" sz="20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0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0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0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0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000" b="1" dirty="0">
              <a:solidFill>
                <a:srgbClr val="000090"/>
              </a:solidFill>
              <a:ea typeface="ＭＳ Ｐゴシック" pitchFamily="-84" charset="-128"/>
            </a:endParaRP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DE" sz="2000" dirty="0">
              <a:solidFill>
                <a:srgbClr val="0807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805523" y="10494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i="1" dirty="0">
                <a:solidFill>
                  <a:srgbClr val="080700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tâche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1820211" y="1916832"/>
            <a:ext cx="1829778" cy="990600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i="1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tâche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EFDB6C-7106-4BA1-8EA3-64E84FB9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212" y="3073241"/>
            <a:ext cx="2259565" cy="16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8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Aufbau eines </a:t>
            </a:r>
            <a:r>
              <a:rPr lang="de-CH" sz="1600" i="1" kern="0" dirty="0" err="1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parcours</a:t>
            </a:r>
            <a:r>
              <a:rPr lang="de-CH" sz="1600" i="1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(Lerneinheit)</a:t>
            </a:r>
            <a:endParaRPr lang="de-CH" sz="1600" i="1" dirty="0">
              <a:solidFill>
                <a:srgbClr val="0807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5523" y="10494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i="1" dirty="0">
                <a:solidFill>
                  <a:srgbClr val="080700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tâche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353383" y="1916832"/>
            <a:ext cx="2334259" cy="3785652"/>
          </a:xfrm>
          <a:prstGeom prst="rect">
            <a:avLst/>
          </a:prstGeom>
          <a:solidFill>
            <a:srgbClr val="D1DEFF"/>
          </a:solidFill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Plakat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Tonaufnahme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BD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Reportage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Geschichte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Filmkommentar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Spiel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Gedicht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Anleitung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Theaterstück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Dossier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...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225543-0D67-44D9-B083-94A33DAB5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946" y="1606716"/>
            <a:ext cx="3476975" cy="47975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22096F0-6C77-4677-ABF4-33944A677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37" y="4293097"/>
            <a:ext cx="2979985" cy="168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702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Vorstellen </a:t>
            </a:r>
            <a:r>
              <a:rPr lang="de-DE" sz="6100" dirty="0" err="1"/>
              <a:t>lehrkräfte</a:t>
            </a:r>
            <a:endParaRPr lang="de-DE" sz="61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AED2403-FD56-4EE6-8C78-50A4B8E53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74307"/>
              </p:ext>
            </p:extLst>
          </p:nvPr>
        </p:nvGraphicFramePr>
        <p:xfrm>
          <a:off x="929563" y="2060293"/>
          <a:ext cx="8295459" cy="4138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9953">
                  <a:extLst>
                    <a:ext uri="{9D8B030D-6E8A-4147-A177-3AD203B41FA5}">
                      <a16:colId xmlns:a16="http://schemas.microsoft.com/office/drawing/2014/main" val="3713394476"/>
                    </a:ext>
                  </a:extLst>
                </a:gridCol>
                <a:gridCol w="2917753">
                  <a:extLst>
                    <a:ext uri="{9D8B030D-6E8A-4147-A177-3AD203B41FA5}">
                      <a16:colId xmlns:a16="http://schemas.microsoft.com/office/drawing/2014/main" val="4183210133"/>
                    </a:ext>
                  </a:extLst>
                </a:gridCol>
                <a:gridCol w="2917753">
                  <a:extLst>
                    <a:ext uri="{9D8B030D-6E8A-4147-A177-3AD203B41FA5}">
                      <a16:colId xmlns:a16="http://schemas.microsoft.com/office/drawing/2014/main" val="1161023638"/>
                    </a:ext>
                  </a:extLst>
                </a:gridCol>
              </a:tblGrid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5a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5b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038837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Klassenlehrperson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Matthias Käser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Michel Grossmann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387782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Deutsch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Matthias Käser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Michel Grossmann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8973348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Französisch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Christian Brunner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Michel Grossmann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629624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Mathematik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Matthias Käser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Matthias Käser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142401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NMG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Matthias Käser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Michel Grossmann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124570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Medien und Informatik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Michel Grossmann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Michel Grossmann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639701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Englisch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Nicole Fähndrich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Nicole Fähndrich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2127791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Sport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Matthias Käser, Jonas Schönfeld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Matthias Käser, Jonas Schönfeld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9811687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BG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Urs Münger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Urs </a:t>
                      </a:r>
                      <a:r>
                        <a:rPr lang="de-DE" sz="1200" dirty="0" err="1">
                          <a:effectLst/>
                        </a:rPr>
                        <a:t>Münger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659544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Werken textil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Barbara Blessing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Barbara Blessing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2768124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Werken nicht textil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Gabriela Heiniger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Gabriela Heiniger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5594293"/>
                  </a:ext>
                </a:extLst>
              </a:tr>
              <a:tr h="31834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Musik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Christian Maurer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Michel Grossmann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16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66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A0C32E-F3C1-430D-97AF-AF7789FB8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468" y="1430528"/>
            <a:ext cx="3206333" cy="4545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Formative und summative Evaluation</a:t>
            </a:r>
            <a:endParaRPr lang="de-CH" sz="1600" i="1" dirty="0">
              <a:solidFill>
                <a:srgbClr val="0807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5523" y="10494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080700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Evaluation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E52B65-4FB9-4295-AACE-F273A386B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054" y="1631384"/>
            <a:ext cx="5184576" cy="4751083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>
            <a:off x="4727848" y="2290564"/>
            <a:ext cx="2895600" cy="1412776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Fremdevaluation von Kompetenzen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1400200" y="5157192"/>
            <a:ext cx="2895600" cy="1412776"/>
          </a:xfrm>
          <a:prstGeom prst="right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</a:t>
            </a:r>
            <a:br>
              <a:rPr lang="de-DE" b="1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rgbClr val="080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Selbstevaluation</a:t>
            </a:r>
          </a:p>
        </p:txBody>
      </p:sp>
    </p:spTree>
    <p:extLst>
      <p:ext uri="{BB962C8B-B14F-4D97-AF65-F5344CB8AC3E}">
        <p14:creationId xmlns:p14="http://schemas.microsoft.com/office/powerpoint/2010/main" val="3597973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1805523" y="1772816"/>
            <a:ext cx="8754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0070C0"/>
                </a:solidFill>
                <a:latin typeface="Arial" charset="0"/>
              </a:rPr>
              <a:t>Lernzuwachs zeigt sich nicht durch erhöhte Korrektheit, sondern durch eine erhöhte Komplexität der Sprachanwendung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000" dirty="0">
              <a:solidFill>
                <a:srgbClr val="080700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Fehler gehören zum Lernen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Mut zu Fehlern ist ein Merkmal erfolgreicher Lernender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in der Zielsprache formulieren, was man sagen oder schreiben möchte und nicht nur imitieren, was im Lehrmittel steht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DE" sz="2000" dirty="0">
                <a:solidFill>
                  <a:srgbClr val="080700"/>
                </a:solidFill>
                <a:latin typeface="Arial" charset="0"/>
              </a:rPr>
              <a:t>angstfrei lernen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endParaRPr lang="de-CH" sz="2000" dirty="0">
              <a:solidFill>
                <a:srgbClr val="080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05522" y="4725145"/>
            <a:ext cx="8394934" cy="1323439"/>
          </a:xfrm>
          <a:prstGeom prst="rect">
            <a:avLst/>
          </a:prstGeom>
          <a:solidFill>
            <a:srgbClr val="284E55"/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000" dirty="0">
                <a:solidFill>
                  <a:srgbClr val="FFFFFF"/>
                </a:solidFill>
                <a:latin typeface="Arial" charset="0"/>
              </a:rPr>
              <a:t>Korrigieren Sie keine Texte nach, die die Lehrperson akzeptiert hat.</a:t>
            </a:r>
            <a:endParaRPr lang="de-DE" sz="2000" dirty="0">
              <a:solidFill>
                <a:srgbClr val="FFFFFF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CH" sz="2000" dirty="0">
              <a:solidFill>
                <a:srgbClr val="FFFFFF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000" dirty="0">
                <a:solidFill>
                  <a:srgbClr val="FFFFFF"/>
                </a:solidFill>
                <a:latin typeface="Arial" charset="0"/>
              </a:rPr>
              <a:t>Haben Sie Vertrauen, dass jetzige Fehler das spätere Erlernen der richtigen Form nicht beeinträchtigen.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805523" y="10494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 dirty="0">
                <a:solidFill>
                  <a:srgbClr val="080700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Umgang mit Fehlern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05523" y="401424"/>
            <a:ext cx="7410000" cy="432000"/>
          </a:xfrm>
        </p:spPr>
        <p:txBody>
          <a:bodyPr/>
          <a:lstStyle/>
          <a:p>
            <a:r>
              <a:rPr lang="de-CH" sz="1600" kern="0" dirty="0">
                <a:solidFill>
                  <a:srgbClr val="080700"/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Umgang mit Fehlern</a:t>
            </a:r>
            <a:endParaRPr lang="de-CH" sz="1600" i="1" dirty="0">
              <a:solidFill>
                <a:srgbClr val="080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5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05523" y="1049448"/>
            <a:ext cx="817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2800" b="1">
                <a:solidFill>
                  <a:srgbClr val="080700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Als Eltern das Französischlernen unterstützen</a:t>
            </a:r>
            <a:endParaRPr lang="de-CH" sz="2800" b="1" dirty="0">
              <a:solidFill>
                <a:srgbClr val="080700"/>
              </a:solidFill>
              <a:latin typeface="Arial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805522" y="2132856"/>
            <a:ext cx="8458200" cy="2862322"/>
          </a:xfrm>
          <a:prstGeom prst="rect">
            <a:avLst/>
          </a:prstGeom>
          <a:solidFill>
            <a:srgbClr val="284E55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CH" sz="2000" dirty="0">
                <a:solidFill>
                  <a:srgbClr val="FFFFFF"/>
                </a:solidFill>
                <a:latin typeface="Arial" charset="0"/>
              </a:rPr>
              <a:t>dem Fach Französisch Interesse entgegenbringen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CH" sz="2000" dirty="0">
                <a:solidFill>
                  <a:srgbClr val="FFFFFF"/>
                </a:solidFill>
                <a:latin typeface="Arial" charset="0"/>
              </a:rPr>
              <a:t>Wertschätzen, was Ihr Kind kann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CH" sz="2000" dirty="0">
                <a:solidFill>
                  <a:srgbClr val="FFFFFF"/>
                </a:solidFill>
                <a:latin typeface="Arial" charset="0"/>
              </a:rPr>
              <a:t>sich nicht an Defiziten und Fehlern orientieren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CH" sz="2000" dirty="0">
                <a:solidFill>
                  <a:srgbClr val="FFFFFF"/>
                </a:solidFill>
                <a:latin typeface="Arial" charset="0"/>
              </a:rPr>
              <a:t>keine Leistungen verlangen, die in Mille feuilles und im</a:t>
            </a:r>
            <a:br>
              <a:rPr lang="de-CH" sz="2000" dirty="0">
                <a:solidFill>
                  <a:srgbClr val="FFFFFF"/>
                </a:solidFill>
                <a:latin typeface="Arial" charset="0"/>
              </a:rPr>
            </a:br>
            <a:r>
              <a:rPr lang="de-CH" sz="2000" dirty="0">
                <a:solidFill>
                  <a:srgbClr val="FFFFFF"/>
                </a:solidFill>
                <a:latin typeface="Arial" charset="0"/>
              </a:rPr>
              <a:t>Unterricht nicht vorgesehen sind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CH" sz="2000" dirty="0">
                <a:solidFill>
                  <a:srgbClr val="FFFFFF"/>
                </a:solidFill>
                <a:latin typeface="Arial" charset="0"/>
              </a:rPr>
              <a:t>wenn möglich, Zugang zu einem Computer oder Tablet ermöglichen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de-CH" sz="2000" dirty="0">
                <a:solidFill>
                  <a:srgbClr val="FFFFFF"/>
                </a:solidFill>
                <a:latin typeface="Arial" charset="0"/>
              </a:rPr>
              <a:t>Gelegenheiten schaffen, der französischen Sprache zu</a:t>
            </a:r>
            <a:br>
              <a:rPr lang="de-CH" sz="2000" dirty="0">
                <a:solidFill>
                  <a:srgbClr val="FFFFFF"/>
                </a:solidFill>
                <a:latin typeface="Arial" charset="0"/>
              </a:rPr>
            </a:br>
            <a:r>
              <a:rPr lang="de-CH" sz="2000" dirty="0">
                <a:solidFill>
                  <a:srgbClr val="FFFFFF"/>
                </a:solidFill>
                <a:latin typeface="Arial" charset="0"/>
              </a:rPr>
              <a:t>begegnen (Bibliothek, Radio und Fernsehen, Ausflug in</a:t>
            </a:r>
            <a:br>
              <a:rPr lang="de-CH" sz="2000" dirty="0">
                <a:solidFill>
                  <a:srgbClr val="FFFFFF"/>
                </a:solidFill>
                <a:latin typeface="Arial" charset="0"/>
              </a:rPr>
            </a:br>
            <a:r>
              <a:rPr lang="de-CH" sz="2000" dirty="0">
                <a:solidFill>
                  <a:srgbClr val="FFFFFF"/>
                </a:solidFill>
                <a:latin typeface="Arial" charset="0"/>
              </a:rPr>
              <a:t>die Romandie...)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7ACC1DB-513A-464D-856D-E06E5D11B9F6}"/>
              </a:ext>
            </a:extLst>
          </p:cNvPr>
          <p:cNvSpPr/>
          <p:nvPr/>
        </p:nvSpPr>
        <p:spPr>
          <a:xfrm>
            <a:off x="1805522" y="467380"/>
            <a:ext cx="6766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1600" b="1" dirty="0">
                <a:solidFill>
                  <a:srgbClr val="080700"/>
                </a:solidFill>
                <a:latin typeface="Arial" charset="0"/>
                <a:ea typeface="ＭＳ Ｐゴシック" pitchFamily="-84" charset="-128"/>
                <a:cs typeface="ＭＳ Ｐゴシック" pitchFamily="-84" charset="-128"/>
              </a:rPr>
              <a:t>Als Eltern das Französischlernen unterstützen</a:t>
            </a:r>
          </a:p>
        </p:txBody>
      </p:sp>
    </p:spTree>
    <p:extLst>
      <p:ext uri="{BB962C8B-B14F-4D97-AF65-F5344CB8AC3E}">
        <p14:creationId xmlns:p14="http://schemas.microsoft.com/office/powerpoint/2010/main" val="3141837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05524" y="980065"/>
            <a:ext cx="8178909" cy="491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161616"/>
                </a:solidFill>
                <a:latin typeface="Arial" charset="0"/>
              </a:rPr>
              <a:t>Idee: sich eine Fremdsprache so aneignen, wie wir unsere Erstsprache „gelernt“ haben. </a:t>
            </a:r>
          </a:p>
          <a:p>
            <a:pPr defTabSz="914400" fontAlgn="base">
              <a:spcBef>
                <a:spcPts val="1224"/>
              </a:spcBef>
              <a:spcAft>
                <a:spcPct val="0"/>
              </a:spcAft>
            </a:pPr>
            <a:r>
              <a:rPr lang="de-DE" sz="2000" dirty="0">
                <a:solidFill>
                  <a:srgbClr val="161616"/>
                </a:solidFill>
                <a:latin typeface="Arial" charset="0"/>
              </a:rPr>
              <a:t>4 Schritte: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000" dirty="0">
                <a:solidFill>
                  <a:srgbClr val="161616"/>
                </a:solidFill>
                <a:latin typeface="Arial" charset="0"/>
              </a:rPr>
              <a:t>dekodieren –&gt; Wort-für-Wort-Übersetzung: </a:t>
            </a:r>
          </a:p>
          <a:p>
            <a:pPr marL="47625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161616"/>
                </a:solidFill>
                <a:latin typeface="Arial" charset="0"/>
              </a:rPr>
              <a:t>Qu‘   </a:t>
            </a:r>
            <a:r>
              <a:rPr lang="de-DE" dirty="0" err="1">
                <a:solidFill>
                  <a:srgbClr val="161616"/>
                </a:solidFill>
                <a:latin typeface="Arial" charset="0"/>
              </a:rPr>
              <a:t>est-ce</a:t>
            </a:r>
            <a:r>
              <a:rPr lang="de-DE" dirty="0">
                <a:solidFill>
                  <a:srgbClr val="161616"/>
                </a:solidFill>
                <a:latin typeface="Arial" charset="0"/>
              </a:rPr>
              <a:t>     </a:t>
            </a:r>
            <a:r>
              <a:rPr lang="de-DE" dirty="0" err="1">
                <a:solidFill>
                  <a:srgbClr val="161616"/>
                </a:solidFill>
                <a:latin typeface="Arial" charset="0"/>
              </a:rPr>
              <a:t>que</a:t>
            </a:r>
            <a:r>
              <a:rPr lang="de-DE" dirty="0">
                <a:solidFill>
                  <a:srgbClr val="161616"/>
                </a:solidFill>
                <a:latin typeface="Arial" charset="0"/>
              </a:rPr>
              <a:t>    tu    </a:t>
            </a:r>
            <a:r>
              <a:rPr lang="de-DE" dirty="0" err="1">
                <a:solidFill>
                  <a:srgbClr val="161616"/>
                </a:solidFill>
                <a:latin typeface="Arial" charset="0"/>
              </a:rPr>
              <a:t>fais</a:t>
            </a:r>
            <a:r>
              <a:rPr lang="de-DE" dirty="0">
                <a:solidFill>
                  <a:srgbClr val="161616"/>
                </a:solidFill>
                <a:latin typeface="Arial" charset="0"/>
              </a:rPr>
              <a:t>?</a:t>
            </a:r>
          </a:p>
          <a:p>
            <a:pPr marL="47625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161616"/>
                </a:solidFill>
                <a:latin typeface="Arial" charset="0"/>
              </a:rPr>
              <a:t>Was-ist- dies  was   du  machst?</a:t>
            </a:r>
          </a:p>
          <a:p>
            <a:pPr marL="457200" indent="-457200" defTabSz="914400" fontAlgn="base">
              <a:spcBef>
                <a:spcPts val="1128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000" dirty="0">
                <a:solidFill>
                  <a:srgbClr val="161616"/>
                </a:solidFill>
                <a:latin typeface="Arial" charset="0"/>
              </a:rPr>
              <a:t>aktives Hören –&gt; Audio hören und dekodierten Text lesen, so oft, bis jedes Wort verstanden wird (individuelle Anzahl Durchgänge)</a:t>
            </a:r>
          </a:p>
          <a:p>
            <a:pPr marL="457200" indent="-457200" defTabSz="914400" fontAlgn="base">
              <a:spcBef>
                <a:spcPts val="1128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000" dirty="0">
                <a:solidFill>
                  <a:srgbClr val="161616"/>
                </a:solidFill>
                <a:latin typeface="Arial" charset="0"/>
              </a:rPr>
              <a:t>passives Hören –&gt; während irgendeiner Tätigkeit Audio im Hintergrund in Endlosschleife laufen lassen </a:t>
            </a:r>
          </a:p>
          <a:p>
            <a:pPr marL="476250" lvl="1" defTabSz="914400" fontAlgn="base">
              <a:spcBef>
                <a:spcPts val="528"/>
              </a:spcBef>
              <a:spcAft>
                <a:spcPct val="0"/>
              </a:spcAft>
            </a:pPr>
            <a:r>
              <a:rPr lang="de-DE" dirty="0">
                <a:solidFill>
                  <a:srgbClr val="161616"/>
                </a:solidFill>
                <a:latin typeface="Arial" charset="0"/>
              </a:rPr>
              <a:t>–&gt; vorwiegend als Hausaufgabe und so oft/lange, bis Text laut mitgelesen oder aufgesagt werden kann (–&gt; ideal für </a:t>
            </a:r>
            <a:r>
              <a:rPr lang="de-DE" dirty="0" err="1">
                <a:solidFill>
                  <a:srgbClr val="161616"/>
                </a:solidFill>
                <a:latin typeface="Arial" charset="0"/>
              </a:rPr>
              <a:t>Langsamlerner</a:t>
            </a:r>
            <a:r>
              <a:rPr lang="de-DE" dirty="0">
                <a:solidFill>
                  <a:srgbClr val="161616"/>
                </a:solidFill>
                <a:latin typeface="Arial" charset="0"/>
              </a:rPr>
              <a:t>!)</a:t>
            </a:r>
          </a:p>
          <a:p>
            <a:pPr marL="457200" indent="-457200" defTabSz="914400" fontAlgn="base">
              <a:spcBef>
                <a:spcPts val="1128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000" dirty="0">
                <a:solidFill>
                  <a:srgbClr val="161616"/>
                </a:solidFill>
                <a:latin typeface="Arial" charset="0"/>
              </a:rPr>
              <a:t>anwenden –&gt; Text laut lesen, Wörter neu arrangieren und in neuen Situationen verwenden, mündlich und schriftlich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805523" y="401424"/>
            <a:ext cx="7410000" cy="432000"/>
          </a:xfrm>
        </p:spPr>
        <p:txBody>
          <a:bodyPr/>
          <a:lstStyle/>
          <a:p>
            <a:r>
              <a:rPr lang="de-DE" dirty="0"/>
              <a:t>Gehirngerechtes Sprachenlernen nach Birkenbihl</a:t>
            </a:r>
            <a:endParaRPr lang="de-CH" i="1" dirty="0">
              <a:solidFill>
                <a:srgbClr val="080700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0CA1BD6-AE4A-46B4-A68B-D2ADE8973095}"/>
              </a:ext>
            </a:extLst>
          </p:cNvPr>
          <p:cNvSpPr/>
          <p:nvPr/>
        </p:nvSpPr>
        <p:spPr>
          <a:xfrm>
            <a:off x="5159896" y="1454588"/>
            <a:ext cx="8546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1000" b="1" dirty="0">
                <a:solidFill>
                  <a:srgbClr val="3C6AA3">
                    <a:lumMod val="60000"/>
                    <a:lumOff val="40000"/>
                  </a:srgbClr>
                </a:solidFill>
                <a:latin typeface="Arial" charset="0"/>
              </a:rPr>
              <a:t> digital</a:t>
            </a:r>
            <a:endParaRPr lang="de-CH" sz="1000" dirty="0">
              <a:solidFill>
                <a:srgbClr val="3C6AA3">
                  <a:lumMod val="60000"/>
                  <a:lumOff val="4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10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8107A38-3A5D-5936-956D-1C4FCDAE77C3}"/>
              </a:ext>
            </a:extLst>
          </p:cNvPr>
          <p:cNvSpPr txBox="1"/>
          <p:nvPr/>
        </p:nvSpPr>
        <p:spPr>
          <a:xfrm>
            <a:off x="1775520" y="1484785"/>
            <a:ext cx="30963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600" b="1" dirty="0">
                <a:solidFill>
                  <a:srgbClr val="161616"/>
                </a:solidFill>
                <a:latin typeface="Arial" charset="0"/>
              </a:rPr>
              <a:t>Fragen</a:t>
            </a:r>
            <a:r>
              <a:rPr lang="de-DE" sz="3200" b="1" dirty="0">
                <a:solidFill>
                  <a:srgbClr val="161616"/>
                </a:solidFill>
                <a:latin typeface="Arial" charset="0"/>
              </a:rPr>
              <a:t>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3200" dirty="0">
              <a:solidFill>
                <a:srgbClr val="161616"/>
              </a:solidFill>
              <a:latin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C7CA4E-0273-3ACC-1E65-CD5467DC4B28}"/>
              </a:ext>
            </a:extLst>
          </p:cNvPr>
          <p:cNvSpPr txBox="1"/>
          <p:nvPr/>
        </p:nvSpPr>
        <p:spPr>
          <a:xfrm>
            <a:off x="1770890" y="2782669"/>
            <a:ext cx="8285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161616"/>
                </a:solidFill>
                <a:latin typeface="Arial" charset="0"/>
              </a:rPr>
              <a:t>Herzlichen Dank für Ihre Aufmerksamkeit!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3200" dirty="0">
              <a:solidFill>
                <a:srgbClr val="161616"/>
              </a:solidFill>
              <a:latin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D2995C-B918-865B-378E-93E3ECB9AA35}"/>
              </a:ext>
            </a:extLst>
          </p:cNvPr>
          <p:cNvSpPr txBox="1"/>
          <p:nvPr/>
        </p:nvSpPr>
        <p:spPr>
          <a:xfrm>
            <a:off x="1779176" y="4149081"/>
            <a:ext cx="5238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3200" b="1" dirty="0">
                <a:solidFill>
                  <a:srgbClr val="161616"/>
                </a:solidFill>
                <a:latin typeface="Arial" charset="0"/>
              </a:rPr>
              <a:t>Au </a:t>
            </a:r>
            <a:r>
              <a:rPr lang="de-DE" sz="3200" b="1" dirty="0" err="1">
                <a:solidFill>
                  <a:srgbClr val="161616"/>
                </a:solidFill>
                <a:latin typeface="Arial" charset="0"/>
              </a:rPr>
              <a:t>revoir</a:t>
            </a:r>
            <a:r>
              <a:rPr lang="de-DE" sz="3200" b="1" dirty="0">
                <a:solidFill>
                  <a:srgbClr val="161616"/>
                </a:solidFill>
                <a:latin typeface="Arial" charset="0"/>
              </a:rPr>
              <a:t> et </a:t>
            </a:r>
            <a:r>
              <a:rPr lang="de-DE" sz="3200" b="1" dirty="0" err="1">
                <a:solidFill>
                  <a:srgbClr val="161616"/>
                </a:solidFill>
                <a:latin typeface="Arial" charset="0"/>
              </a:rPr>
              <a:t>bonne</a:t>
            </a:r>
            <a:r>
              <a:rPr lang="de-DE" sz="3200" b="1" dirty="0">
                <a:solidFill>
                  <a:srgbClr val="161616"/>
                </a:solidFill>
                <a:latin typeface="Arial" charset="0"/>
              </a:rPr>
              <a:t> </a:t>
            </a:r>
            <a:r>
              <a:rPr lang="de-DE" sz="3200" b="1" dirty="0" err="1">
                <a:solidFill>
                  <a:srgbClr val="161616"/>
                </a:solidFill>
                <a:latin typeface="Arial" charset="0"/>
              </a:rPr>
              <a:t>soirée</a:t>
            </a:r>
            <a:r>
              <a:rPr lang="de-DE" sz="3200" b="1" dirty="0">
                <a:solidFill>
                  <a:srgbClr val="161616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806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SCHUL - OL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B38338-6623-44F0-95EE-46EBCDA2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63" y="1797215"/>
            <a:ext cx="7216098" cy="4401566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tx1"/>
                </a:solidFill>
              </a:rPr>
              <a:t>DIENSTAG, 19. SEPTEMBER</a:t>
            </a:r>
          </a:p>
          <a:p>
            <a:pPr algn="l"/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75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ZUKUNFTSTAG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B38338-6623-44F0-95EE-46EBCDA2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63" y="1797215"/>
            <a:ext cx="7216098" cy="4401566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tx1"/>
                </a:solidFill>
              </a:rPr>
              <a:t>DONNERSTAG 09. NOVEMBER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tx1"/>
                </a:solidFill>
              </a:rPr>
              <a:t>INFOS UNTER </a:t>
            </a:r>
            <a:r>
              <a:rPr lang="de-DE" sz="2000" dirty="0">
                <a:solidFill>
                  <a:schemeClr val="tx1"/>
                </a:solidFill>
                <a:hlinkClick r:id="rId4"/>
              </a:rPr>
              <a:t>https://www.nationalerzukunftstag.ch/</a:t>
            </a:r>
            <a:endParaRPr lang="de-DE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2000" dirty="0">
              <a:solidFill>
                <a:schemeClr val="tx1"/>
              </a:solidFill>
            </a:endParaRPr>
          </a:p>
          <a:p>
            <a:pPr algn="l"/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3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Kontakt Lehrpersonen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B38338-6623-44F0-95EE-46EBCDA2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63" y="1797215"/>
            <a:ext cx="7216098" cy="4401566"/>
          </a:xfrm>
        </p:spPr>
        <p:txBody>
          <a:bodyPr anchor="t">
            <a:normAutofit/>
          </a:bodyPr>
          <a:lstStyle/>
          <a:p>
            <a:pPr algn="l"/>
            <a:r>
              <a:rPr lang="de-DE" sz="2000" dirty="0">
                <a:solidFill>
                  <a:schemeClr val="tx1"/>
                </a:solidFill>
              </a:rPr>
              <a:t>Alle Lehrpersonen sind unter folgender Mailadresse erreichbar</a:t>
            </a:r>
          </a:p>
          <a:p>
            <a:pPr algn="l"/>
            <a:r>
              <a:rPr lang="de-DE" sz="2000" dirty="0">
                <a:solidFill>
                  <a:schemeClr val="tx1"/>
                </a:solidFill>
                <a:hlinkClick r:id="rId4"/>
              </a:rPr>
              <a:t>Vorname.nachname@lehrpersonen.sue.ch</a:t>
            </a:r>
            <a:endParaRPr lang="de-DE" sz="2000" dirty="0">
              <a:solidFill>
                <a:schemeClr val="tx1"/>
              </a:solidFill>
            </a:endParaRPr>
          </a:p>
          <a:p>
            <a:pPr algn="l"/>
            <a:endParaRPr lang="de-DE" sz="2000" dirty="0">
              <a:solidFill>
                <a:schemeClr val="tx1"/>
              </a:solidFill>
            </a:endParaRPr>
          </a:p>
          <a:p>
            <a:pPr algn="l"/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50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ALLGEMEINE INFORMATIONEN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B38338-6623-44F0-95EE-46EBCDA2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63" y="1797215"/>
            <a:ext cx="7216098" cy="4401566"/>
          </a:xfrm>
        </p:spPr>
        <p:txBody>
          <a:bodyPr anchor="t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ABMELDUNGEN BEI KRANKHEIT TELEFONISCH 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+mj-lt"/>
              </a:rPr>
              <a:t>032 666 41 76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HALBTAGE VIA FORMULAR ODER VIA MITTEILUNG AN KLASSENLEHRPERSON (spätestens 1 Tag im Voraus)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LERNKONTROLLEN WERDEN ZU HAUSE UNTERSCHRIEBEN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374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Informationen an </a:t>
            </a:r>
            <a:r>
              <a:rPr lang="de-DE" sz="6100" dirty="0" err="1"/>
              <a:t>eltern</a:t>
            </a:r>
            <a:endParaRPr lang="de-DE" sz="61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B38338-6623-44F0-95EE-46EBCDA2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63" y="1797215"/>
            <a:ext cx="7216098" cy="4401566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Quartalsübersicht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 err="1">
                <a:solidFill>
                  <a:schemeClr val="tx1"/>
                </a:solidFill>
              </a:rPr>
              <a:t>infoblätter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Infomail in der </a:t>
            </a:r>
            <a:r>
              <a:rPr lang="de-DE" sz="2000" dirty="0" err="1">
                <a:solidFill>
                  <a:schemeClr val="tx1"/>
                </a:solidFill>
              </a:rPr>
              <a:t>regel</a:t>
            </a:r>
            <a:r>
              <a:rPr lang="de-DE" sz="2000" dirty="0">
                <a:solidFill>
                  <a:schemeClr val="tx1"/>
                </a:solidFill>
              </a:rPr>
              <a:t> am Donnerstag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Offizielle </a:t>
            </a:r>
            <a:r>
              <a:rPr lang="de-DE" sz="2000" dirty="0" err="1">
                <a:solidFill>
                  <a:schemeClr val="tx1"/>
                </a:solidFill>
              </a:rPr>
              <a:t>mitteilungen</a:t>
            </a:r>
            <a:r>
              <a:rPr lang="de-DE" sz="2000" dirty="0">
                <a:solidFill>
                  <a:schemeClr val="tx1"/>
                </a:solidFill>
              </a:rPr>
              <a:t> der schule auf orangem </a:t>
            </a:r>
            <a:r>
              <a:rPr lang="de-DE" sz="2000" dirty="0" err="1">
                <a:solidFill>
                  <a:schemeClr val="tx1"/>
                </a:solidFill>
              </a:rPr>
              <a:t>blatt</a:t>
            </a:r>
            <a:endParaRPr lang="de-DE" sz="2000" dirty="0">
              <a:solidFill>
                <a:schemeClr val="tx1"/>
              </a:solidFill>
            </a:endParaRPr>
          </a:p>
          <a:p>
            <a:pPr algn="l"/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44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WEBSEITE MSUTZENSTORF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B38338-6623-44F0-95EE-46EBCDA2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563" y="1797215"/>
            <a:ext cx="7216098" cy="4401566"/>
          </a:xfrm>
        </p:spPr>
        <p:txBody>
          <a:bodyPr anchor="t">
            <a:normAutofit/>
          </a:bodyPr>
          <a:lstStyle/>
          <a:p>
            <a:pPr algn="l"/>
            <a:r>
              <a:rPr lang="de-DE" sz="2000" dirty="0">
                <a:solidFill>
                  <a:schemeClr val="tx1"/>
                </a:solidFill>
                <a:hlinkClick r:id="rId4"/>
              </a:rPr>
              <a:t>WWW.MSUTZENSTORF.CH</a:t>
            </a:r>
            <a:endParaRPr lang="de-DE" sz="2000" dirty="0">
              <a:solidFill>
                <a:schemeClr val="tx1"/>
              </a:solidFill>
            </a:endParaRPr>
          </a:p>
          <a:p>
            <a:pPr algn="l"/>
            <a:r>
              <a:rPr lang="de-DE" sz="2000" dirty="0">
                <a:solidFill>
                  <a:schemeClr val="tx1"/>
                </a:solidFill>
                <a:hlinkClick r:id="rId5"/>
              </a:rPr>
              <a:t>WWW.MSUTZENSTORF.COM</a:t>
            </a:r>
            <a:endParaRPr lang="de-DE" sz="2000" dirty="0">
              <a:solidFill>
                <a:schemeClr val="tx1"/>
              </a:solidFill>
            </a:endParaRPr>
          </a:p>
          <a:p>
            <a:pPr algn="l"/>
            <a:endParaRPr lang="de-DE" sz="2000" dirty="0">
              <a:solidFill>
                <a:schemeClr val="tx1"/>
              </a:solidFill>
            </a:endParaRPr>
          </a:p>
          <a:p>
            <a:pPr algn="l"/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98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Überblick 2 </a:t>
            </a:r>
            <a:r>
              <a:rPr lang="de-DE" sz="6100" dirty="0" err="1"/>
              <a:t>schuljahre</a:t>
            </a:r>
            <a:br>
              <a:rPr lang="de-DE" sz="6100" dirty="0"/>
            </a:br>
            <a:r>
              <a:rPr lang="de-DE" sz="6100" dirty="0"/>
              <a:t>5. KLASSE 1. SEMESTER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0D8A892-8863-428F-A532-B0B5FD402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67352"/>
              </p:ext>
            </p:extLst>
          </p:nvPr>
        </p:nvGraphicFramePr>
        <p:xfrm>
          <a:off x="1030148" y="2465434"/>
          <a:ext cx="7933050" cy="3744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673">
                  <a:extLst>
                    <a:ext uri="{9D8B030D-6E8A-4147-A177-3AD203B41FA5}">
                      <a16:colId xmlns:a16="http://schemas.microsoft.com/office/drawing/2014/main" val="1395058586"/>
                    </a:ext>
                  </a:extLst>
                </a:gridCol>
                <a:gridCol w="5954377">
                  <a:extLst>
                    <a:ext uri="{9D8B030D-6E8A-4147-A177-3AD203B41FA5}">
                      <a16:colId xmlns:a16="http://schemas.microsoft.com/office/drawing/2014/main" val="2761783824"/>
                    </a:ext>
                  </a:extLst>
                </a:gridCol>
              </a:tblGrid>
              <a:tr h="234057">
                <a:tc>
                  <a:txBody>
                    <a:bodyPr/>
                    <a:lstStyle/>
                    <a:p>
                      <a:pPr marL="228600"/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de-DE" sz="1200">
                          <a:effectLst/>
                        </a:rPr>
                        <a:t>1. SEMESTER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2569840"/>
                  </a:ext>
                </a:extLst>
              </a:tr>
              <a:tr h="702170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SCHULBETRIEB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EINLEBEN/ KENNENLERNEN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SELBSTÄNDIGKEIT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ARBEITEN MIT LERNZIELEN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77623"/>
                  </a:ext>
                </a:extLst>
              </a:tr>
              <a:tr h="1638397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SPEZIALANLÄSSE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30. AUGUST KUW – TAG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01. SEPTEMBER KLASSENFEST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19. SEPTEMBER SCHUL – OL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09. NOVEMBER ZUKUNFTSTAG 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20./21. NOVEMBER SCHULFREI WEITERBILDUNGSTAGE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907020"/>
                  </a:ext>
                </a:extLst>
              </a:tr>
              <a:tr h="702170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EXKURSIONEN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21./22. AUGUST EXKURSION BERNER OBERLAND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28./29. AUGUST EXKURSION INNERSCHWEIZ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611478"/>
                  </a:ext>
                </a:extLst>
              </a:tr>
              <a:tr h="468113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INFORMATIONEN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24. OKTOBER INFOABEND SEKÜBERTRITT 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ELTERNGESPRÄCHE JANUAR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1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127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595E478-612A-42ED-816A-0DD5B5C89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CB226365-E8CD-4F1B-B318-7598AA28A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50925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6F8589D-19E8-4616-A2D6-95125B45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>
            <a:off x="7586661" y="3142319"/>
            <a:ext cx="4605339" cy="3715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9D2829-9A1B-41D9-A712-382721D3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586661" y="815472"/>
            <a:ext cx="4817288" cy="29414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2A8C0E-6D7A-4AAB-B061-41194E4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74" y="955040"/>
            <a:ext cx="8921342" cy="88439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6100" dirty="0"/>
              <a:t>ÜBERBLICK 2 SCHULJAHRE</a:t>
            </a:r>
            <a:br>
              <a:rPr lang="de-DE" sz="6100" dirty="0"/>
            </a:br>
            <a:r>
              <a:rPr lang="de-DE" sz="6100" dirty="0"/>
              <a:t>5. KLASSE 2. SEMESTER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F311325-7DD0-49E5-81FB-9BC5E9AA0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11754"/>
              </p:ext>
            </p:extLst>
          </p:nvPr>
        </p:nvGraphicFramePr>
        <p:xfrm>
          <a:off x="913775" y="2152891"/>
          <a:ext cx="8589040" cy="3411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290">
                  <a:extLst>
                    <a:ext uri="{9D8B030D-6E8A-4147-A177-3AD203B41FA5}">
                      <a16:colId xmlns:a16="http://schemas.microsoft.com/office/drawing/2014/main" val="1895734505"/>
                    </a:ext>
                  </a:extLst>
                </a:gridCol>
                <a:gridCol w="6446750">
                  <a:extLst>
                    <a:ext uri="{9D8B030D-6E8A-4147-A177-3AD203B41FA5}">
                      <a16:colId xmlns:a16="http://schemas.microsoft.com/office/drawing/2014/main" val="556245972"/>
                    </a:ext>
                  </a:extLst>
                </a:gridCol>
              </a:tblGrid>
              <a:tr h="379075">
                <a:tc>
                  <a:txBody>
                    <a:bodyPr/>
                    <a:lstStyle/>
                    <a:p>
                      <a:pPr marL="228600"/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de-DE" sz="1200">
                          <a:effectLst/>
                        </a:rPr>
                        <a:t>2. SEMESTER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051151"/>
                  </a:ext>
                </a:extLst>
              </a:tr>
              <a:tr h="37907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SCHULBETRIEB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„TRAININGSLAGER“ NORMAL/ ERWEITERT FÜR ÜBERTRITT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173604"/>
                  </a:ext>
                </a:extLst>
              </a:tr>
              <a:tr h="1516300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SPEZIALANLÄSSE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05. – 09. FEBRUAR PROJEKTWOCHE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21. MAI SCHULFREI KOLLEGIUMSTAG SUE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05. JUNI SPORTTAG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738690"/>
                  </a:ext>
                </a:extLst>
              </a:tr>
              <a:tr h="758150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EXKURSIONEN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10. FEBRUAR WINTERSPORTTAG MÖRLIALP</a:t>
                      </a:r>
                    </a:p>
                    <a:p>
                      <a:r>
                        <a:rPr lang="de-DE" sz="1200" dirty="0">
                          <a:effectLst/>
                        </a:rPr>
                        <a:t>27. JUNI – 01. JULI LANDSCHULWOCHE IM VAL DE TRAVERS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397057"/>
                  </a:ext>
                </a:extLst>
              </a:tr>
              <a:tr h="379075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INFORMATIONEN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ZWISCHENBERICHT EINTEILUNG NORMAL / ERWEITERT ENDE JUNI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954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20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Schulverlag">
  <a:themeElements>
    <a:clrScheme name="Schulverlag plus">
      <a:dk1>
        <a:srgbClr val="161616"/>
      </a:dk1>
      <a:lt1>
        <a:srgbClr val="FFFFFF"/>
      </a:lt1>
      <a:dk2>
        <a:srgbClr val="C9C9C9"/>
      </a:dk2>
      <a:lt2>
        <a:srgbClr val="ADC5E1"/>
      </a:lt2>
      <a:accent1>
        <a:srgbClr val="3C6AA3"/>
      </a:accent1>
      <a:accent2>
        <a:srgbClr val="53839F"/>
      </a:accent2>
      <a:accent3>
        <a:srgbClr val="7B935F"/>
      </a:accent3>
      <a:accent4>
        <a:srgbClr val="C0C762"/>
      </a:accent4>
      <a:accent5>
        <a:srgbClr val="FBEF29"/>
      </a:accent5>
      <a:accent6>
        <a:srgbClr val="B4B392"/>
      </a:accent6>
      <a:hlink>
        <a:srgbClr val="3C6AA3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1451</Words>
  <Application>Microsoft Office PowerPoint</Application>
  <PresentationFormat>Breitbild</PresentationFormat>
  <Paragraphs>451</Paragraphs>
  <Slides>36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5" baseType="lpstr">
      <vt:lpstr>Aptos</vt:lpstr>
      <vt:lpstr>Arial</vt:lpstr>
      <vt:lpstr>Calibri</vt:lpstr>
      <vt:lpstr>Frutiger LT 45 Light</vt:lpstr>
      <vt:lpstr>Times New Roman</vt:lpstr>
      <vt:lpstr>Tw Cen MT</vt:lpstr>
      <vt:lpstr>Wingdings</vt:lpstr>
      <vt:lpstr>Tropfen</vt:lpstr>
      <vt:lpstr>Schulverlag</vt:lpstr>
      <vt:lpstr>Elternabend 15. 08 2023 Klassen 5a und 5b</vt:lpstr>
      <vt:lpstr>Inhalt 1. Teil gemeinsam</vt:lpstr>
      <vt:lpstr>Vorstellen lehrkräfte</vt:lpstr>
      <vt:lpstr>Kontakt Lehrpersonen</vt:lpstr>
      <vt:lpstr>ALLGEMEINE INFORMATIONEN</vt:lpstr>
      <vt:lpstr>Informationen an eltern</vt:lpstr>
      <vt:lpstr>WEBSEITE MSUTZENSTORF</vt:lpstr>
      <vt:lpstr>Überblick 2 schuljahre 5. KLASSE 1. SEMESTER</vt:lpstr>
      <vt:lpstr>ÜBERBLICK 2 SCHULJAHRE 5. KLASSE 2. SEMESTER</vt:lpstr>
      <vt:lpstr>ÜBERBLICK 2 SCHULJAHRE 5. KLASSE 2. SEMESTER</vt:lpstr>
      <vt:lpstr>ÜBERBLICK 2 SCHULJAHRE 6. KLASSE</vt:lpstr>
      <vt:lpstr>VORSTELLEN SCHULFÄCHER</vt:lpstr>
      <vt:lpstr>dEUTSCH (&amp; MI)</vt:lpstr>
      <vt:lpstr>PowerPoint-Präsentation</vt:lpstr>
      <vt:lpstr>PowerPoint-Präsentation</vt:lpstr>
      <vt:lpstr>Neuigkeiten in der überarbeiteten Auflage 2019</vt:lpstr>
      <vt:lpstr>Neuigkeiten in der überarbeiteten Auflage 2019</vt:lpstr>
      <vt:lpstr>Die verbindliche Grundlage für die 3. bis 9. Klasse </vt:lpstr>
      <vt:lpstr>Materialien Mille feuilles </vt:lpstr>
      <vt:lpstr>Materialien Mille feuilles </vt:lpstr>
      <vt:lpstr>Materialien Mille feuilles </vt:lpstr>
      <vt:lpstr>Materialien Mille feuilles</vt:lpstr>
      <vt:lpstr>Materialien Mille feuilles</vt:lpstr>
      <vt:lpstr>Digitales Produkteportfolio</vt:lpstr>
      <vt:lpstr>Materialien Mille feuilles</vt:lpstr>
      <vt:lpstr>3 Kompetenzbereiche</vt:lpstr>
      <vt:lpstr>Aufbau eines parcours (Lerneinheit)</vt:lpstr>
      <vt:lpstr>Aufbau eines parcours (Lerneinheit)</vt:lpstr>
      <vt:lpstr>Aufbau eines parcours (Lerneinheit)</vt:lpstr>
      <vt:lpstr>Formative und summative Evaluation</vt:lpstr>
      <vt:lpstr>Umgang mit Fehlern</vt:lpstr>
      <vt:lpstr>PowerPoint-Präsentation</vt:lpstr>
      <vt:lpstr>Gehirngerechtes Sprachenlernen nach Birkenbihl</vt:lpstr>
      <vt:lpstr>PowerPoint-Präsentation</vt:lpstr>
      <vt:lpstr>SCHUL - OL</vt:lpstr>
      <vt:lpstr>ZUKUNFTSTAG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Elternabend 17. 08 2022 Klassen 5a und 5b</dc:title>
  <dc:creator>Kaeser Matthias</dc:creator>
  <cp:lastModifiedBy>Michel Grossmann</cp:lastModifiedBy>
  <cp:revision>2</cp:revision>
  <dcterms:created xsi:type="dcterms:W3CDTF">2021-08-11T11:27:48Z</dcterms:created>
  <dcterms:modified xsi:type="dcterms:W3CDTF">2023-08-10T08:42:30Z</dcterms:modified>
</cp:coreProperties>
</file>